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32918400" cy="21945600"/>
  <p:notesSz cx="6858000" cy="9144000"/>
  <p:defaultTextStyle>
    <a:defPPr>
      <a:defRPr lang="en-US"/>
    </a:defPPr>
    <a:lvl1pPr marL="0" algn="l" defTabSz="2633472" rtl="0" eaLnBrk="1" latinLnBrk="0" hangingPunct="1">
      <a:defRPr sz="5184" kern="1200">
        <a:solidFill>
          <a:schemeClr val="tx1"/>
        </a:solidFill>
        <a:latin typeface="+mn-lt"/>
        <a:ea typeface="+mn-ea"/>
        <a:cs typeface="+mn-cs"/>
      </a:defRPr>
    </a:lvl1pPr>
    <a:lvl2pPr marL="1316736" algn="l" defTabSz="2633472" rtl="0" eaLnBrk="1" latinLnBrk="0" hangingPunct="1">
      <a:defRPr sz="5184" kern="1200">
        <a:solidFill>
          <a:schemeClr val="tx1"/>
        </a:solidFill>
        <a:latin typeface="+mn-lt"/>
        <a:ea typeface="+mn-ea"/>
        <a:cs typeface="+mn-cs"/>
      </a:defRPr>
    </a:lvl2pPr>
    <a:lvl3pPr marL="2633472" algn="l" defTabSz="2633472" rtl="0" eaLnBrk="1" latinLnBrk="0" hangingPunct="1">
      <a:defRPr sz="5184" kern="1200">
        <a:solidFill>
          <a:schemeClr val="tx1"/>
        </a:solidFill>
        <a:latin typeface="+mn-lt"/>
        <a:ea typeface="+mn-ea"/>
        <a:cs typeface="+mn-cs"/>
      </a:defRPr>
    </a:lvl3pPr>
    <a:lvl4pPr marL="3950208" algn="l" defTabSz="2633472" rtl="0" eaLnBrk="1" latinLnBrk="0" hangingPunct="1">
      <a:defRPr sz="5184" kern="1200">
        <a:solidFill>
          <a:schemeClr val="tx1"/>
        </a:solidFill>
        <a:latin typeface="+mn-lt"/>
        <a:ea typeface="+mn-ea"/>
        <a:cs typeface="+mn-cs"/>
      </a:defRPr>
    </a:lvl4pPr>
    <a:lvl5pPr marL="5266944" algn="l" defTabSz="2633472" rtl="0" eaLnBrk="1" latinLnBrk="0" hangingPunct="1">
      <a:defRPr sz="5184" kern="1200">
        <a:solidFill>
          <a:schemeClr val="tx1"/>
        </a:solidFill>
        <a:latin typeface="+mn-lt"/>
        <a:ea typeface="+mn-ea"/>
        <a:cs typeface="+mn-cs"/>
      </a:defRPr>
    </a:lvl5pPr>
    <a:lvl6pPr marL="6583680" algn="l" defTabSz="2633472" rtl="0" eaLnBrk="1" latinLnBrk="0" hangingPunct="1">
      <a:defRPr sz="5184" kern="1200">
        <a:solidFill>
          <a:schemeClr val="tx1"/>
        </a:solidFill>
        <a:latin typeface="+mn-lt"/>
        <a:ea typeface="+mn-ea"/>
        <a:cs typeface="+mn-cs"/>
      </a:defRPr>
    </a:lvl6pPr>
    <a:lvl7pPr marL="7900416" algn="l" defTabSz="2633472" rtl="0" eaLnBrk="1" latinLnBrk="0" hangingPunct="1">
      <a:defRPr sz="5184" kern="1200">
        <a:solidFill>
          <a:schemeClr val="tx1"/>
        </a:solidFill>
        <a:latin typeface="+mn-lt"/>
        <a:ea typeface="+mn-ea"/>
        <a:cs typeface="+mn-cs"/>
      </a:defRPr>
    </a:lvl7pPr>
    <a:lvl8pPr marL="9217152" algn="l" defTabSz="2633472" rtl="0" eaLnBrk="1" latinLnBrk="0" hangingPunct="1">
      <a:defRPr sz="5184" kern="1200">
        <a:solidFill>
          <a:schemeClr val="tx1"/>
        </a:solidFill>
        <a:latin typeface="+mn-lt"/>
        <a:ea typeface="+mn-ea"/>
        <a:cs typeface="+mn-cs"/>
      </a:defRPr>
    </a:lvl8pPr>
    <a:lvl9pPr marL="10533888" algn="l" defTabSz="2633472" rtl="0" eaLnBrk="1" latinLnBrk="0" hangingPunct="1">
      <a:defRPr sz="518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20" userDrawn="1">
          <p15:clr>
            <a:srgbClr val="A4A3A4"/>
          </p15:clr>
        </p15:guide>
        <p15:guide id="3" pos="720" userDrawn="1">
          <p15:clr>
            <a:srgbClr val="A4A3A4"/>
          </p15:clr>
        </p15:guide>
        <p15:guide id="4" pos="20016" userDrawn="1">
          <p15:clr>
            <a:srgbClr val="A4A3A4"/>
          </p15:clr>
        </p15:guide>
        <p15:guide id="5" orient="horz" pos="13104" userDrawn="1">
          <p15:clr>
            <a:srgbClr val="A4A3A4"/>
          </p15:clr>
        </p15:guide>
        <p15:guide id="6" pos="5112" userDrawn="1">
          <p15:clr>
            <a:srgbClr val="A4A3A4"/>
          </p15:clr>
        </p15:guide>
        <p15:guide id="7" pos="5688" userDrawn="1">
          <p15:clr>
            <a:srgbClr val="A4A3A4"/>
          </p15:clr>
        </p15:guide>
        <p15:guide id="8" pos="10080" userDrawn="1">
          <p15:clr>
            <a:srgbClr val="A4A3A4"/>
          </p15:clr>
        </p15:guide>
        <p15:guide id="9" pos="10656" userDrawn="1">
          <p15:clr>
            <a:srgbClr val="A4A3A4"/>
          </p15:clr>
        </p15:guide>
        <p15:guide id="10" pos="15048" userDrawn="1">
          <p15:clr>
            <a:srgbClr val="A4A3A4"/>
          </p15:clr>
        </p15:guide>
        <p15:guide id="11" pos="156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le Averill" initials="MA" lastIdx="4" clrIdx="0">
    <p:extLst>
      <p:ext uri="{19B8F6BF-5375-455C-9EA6-DF929625EA0E}">
        <p15:presenceInfo xmlns:p15="http://schemas.microsoft.com/office/powerpoint/2012/main" userId="S::carrots@uw.edu::8255cdba-31d3-4413-81d8-f417b71f695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39A9D0-0F11-FC2A-DED1-159A8CA04597}" v="219" dt="2021-08-02T22:36:22.371"/>
    <p1510:client id="{4370F375-9162-46DC-9D94-5BE0CC4B3201}" v="19" dt="2021-08-04T15:10:09.119"/>
    <p1510:client id="{4443EE22-4AD2-E75B-6D25-9B624D8D2F80}" v="1697" dt="2021-07-29T19:07:16.432"/>
    <p1510:client id="{E056E007-4D29-107A-2C5F-E459CF153E17}" v="2613" dt="2021-07-27T19:30:50.319"/>
    <p1510:client id="{F813E2D1-9A92-7893-3CA7-9A8DF266E6DE}" v="10" dt="2021-07-28T16:05:36.4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37"/>
    <p:restoredTop sz="95417" autoAdjust="0"/>
  </p:normalViewPr>
  <p:slideViewPr>
    <p:cSldViewPr snapToGrid="0" snapToObjects="1" showGuides="1">
      <p:cViewPr>
        <p:scale>
          <a:sx n="50" d="100"/>
          <a:sy n="50" d="100"/>
        </p:scale>
        <p:origin x="-1074" y="-1062"/>
      </p:cViewPr>
      <p:guideLst>
        <p:guide orient="horz" pos="720"/>
        <p:guide pos="720"/>
        <p:guide pos="20016"/>
        <p:guide orient="horz" pos="13104"/>
        <p:guide pos="5112"/>
        <p:guide pos="5688"/>
        <p:guide pos="10080"/>
        <p:guide pos="10656"/>
        <p:guide pos="15048"/>
        <p:guide pos="156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303599-DED0-DE42-AD67-3CA38BBF3109}" type="datetimeFigureOut">
              <a:rPr lang="en-US" smtClean="0"/>
              <a:t>8/4/2021</a:t>
            </a:fld>
            <a:endParaRPr lang="en-US"/>
          </a:p>
        </p:txBody>
      </p:sp>
      <p:sp>
        <p:nvSpPr>
          <p:cNvPr id="4" name="Slide Image Placeholder 3"/>
          <p:cNvSpPr>
            <a:spLocks noGrp="1" noRot="1" noChangeAspect="1"/>
          </p:cNvSpPr>
          <p:nvPr>
            <p:ph type="sldImg" idx="2"/>
          </p:nvPr>
        </p:nvSpPr>
        <p:spPr>
          <a:xfrm>
            <a:off x="1114425" y="1143000"/>
            <a:ext cx="4629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A70B32-37FE-0348-888E-513AB9E89641}" type="slidenum">
              <a:rPr lang="en-US" smtClean="0"/>
              <a:t>‹#›</a:t>
            </a:fld>
            <a:endParaRPr lang="en-US"/>
          </a:p>
        </p:txBody>
      </p:sp>
    </p:spTree>
    <p:extLst>
      <p:ext uri="{BB962C8B-B14F-4D97-AF65-F5344CB8AC3E}">
        <p14:creationId xmlns:p14="http://schemas.microsoft.com/office/powerpoint/2010/main" val="825136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s3-us-west-2.amazonaws.com/uw-s3-cdn/wp-content/uploads/sites/98/2014/09/24111419/Encode-Sans.zip" TargetMode="External"/><Relationship Id="rId7" Type="http://schemas.openxmlformats.org/officeDocument/2006/relationships/hyperlink" Target="https://s3-us-west-2.amazonaws.com/uw-s3-cdn/wp-content/uploads/sites/98/2014/09/24111414/Open-Sans-Family.zip"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s://s3-us-west-2.amazonaws.com/uw-s3-cdn/wp-content/uploads/sites/98/2014/09/24111421/Open-Sans.zip" TargetMode="External"/><Relationship Id="rId5" Type="http://schemas.openxmlformats.org/officeDocument/2006/relationships/hyperlink" Target="https://s3-us-west-2.amazonaws.com/uw-s3-cdn/wp-content/uploads/sites/98/2014/09/24110928/UniSans.zip" TargetMode="External"/><Relationship Id="rId4" Type="http://schemas.openxmlformats.org/officeDocument/2006/relationships/hyperlink" Target="https://s3-us-west-2.amazonaws.com/uw-s3-cdn/wp-content/uploads/sites/98/2014/09/24111417/Encode-Sans-Family.zip"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Top banner must remain the same. </a:t>
            </a:r>
          </a:p>
          <a:p>
            <a:r>
              <a:rPr lang="en-US" dirty="0"/>
              <a:t>Feel free to customize to your needs. </a:t>
            </a:r>
          </a:p>
          <a:p>
            <a:endParaRPr lang="en-US" dirty="0"/>
          </a:p>
          <a:p>
            <a:endParaRPr lang="en-US" dirty="0"/>
          </a:p>
          <a:p>
            <a:r>
              <a:rPr lang="en-US" dirty="0"/>
              <a:t>Must download all fonts:</a:t>
            </a:r>
          </a:p>
          <a:p>
            <a:r>
              <a:rPr lang="en-US" sz="1200" b="0" i="0" u="sng" kern="1200" dirty="0">
                <a:solidFill>
                  <a:schemeClr val="tx1"/>
                </a:solidFill>
                <a:effectLst/>
                <a:latin typeface="+mn-lt"/>
                <a:ea typeface="+mn-ea"/>
                <a:cs typeface="+mn-cs"/>
                <a:hlinkClick r:id="rId3"/>
              </a:rPr>
              <a:t>Encode Sans</a:t>
            </a:r>
            <a:r>
              <a:rPr lang="en-US" sz="1200" b="0" i="0" kern="1200" dirty="0">
                <a:solidFill>
                  <a:schemeClr val="tx1"/>
                </a:solidFill>
                <a:effectLst/>
                <a:latin typeface="+mn-lt"/>
                <a:ea typeface="+mn-ea"/>
                <a:cs typeface="+mn-cs"/>
              </a:rPr>
              <a:t> (.zip)</a:t>
            </a:r>
          </a:p>
          <a:p>
            <a:r>
              <a:rPr lang="en-US" sz="1200" b="0" i="0" u="sng" kern="1200" dirty="0">
                <a:solidFill>
                  <a:schemeClr val="tx1"/>
                </a:solidFill>
                <a:effectLst/>
                <a:latin typeface="+mn-lt"/>
                <a:ea typeface="+mn-ea"/>
                <a:cs typeface="+mn-cs"/>
                <a:hlinkClick r:id="rId4"/>
              </a:rPr>
              <a:t>Encode Sans Family</a:t>
            </a:r>
            <a:r>
              <a:rPr lang="en-US" sz="1200" b="0" i="0" kern="1200" dirty="0">
                <a:solidFill>
                  <a:schemeClr val="tx1"/>
                </a:solidFill>
                <a:effectLst/>
                <a:latin typeface="+mn-lt"/>
                <a:ea typeface="+mn-ea"/>
                <a:cs typeface="+mn-cs"/>
              </a:rPr>
              <a:t> (.zip)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sng" kern="1200" dirty="0">
                <a:solidFill>
                  <a:schemeClr val="tx1"/>
                </a:solidFill>
                <a:effectLst/>
                <a:latin typeface="+mn-lt"/>
                <a:ea typeface="+mn-ea"/>
                <a:cs typeface="+mn-cs"/>
                <a:hlinkClick r:id="rId5"/>
              </a:rPr>
              <a:t>Uni Sans</a:t>
            </a:r>
            <a:r>
              <a:rPr lang="en-US" sz="1200" b="0" i="0" kern="1200" dirty="0">
                <a:solidFill>
                  <a:schemeClr val="tx1"/>
                </a:solidFill>
                <a:effectLst/>
                <a:latin typeface="+mn-lt"/>
                <a:ea typeface="+mn-ea"/>
                <a:cs typeface="+mn-cs"/>
              </a:rPr>
              <a:t> (.zip)</a:t>
            </a:r>
          </a:p>
          <a:p>
            <a:r>
              <a:rPr lang="en-US" sz="1200" b="0" i="0" u="sng" kern="1200" dirty="0">
                <a:solidFill>
                  <a:schemeClr val="tx1"/>
                </a:solidFill>
                <a:effectLst/>
                <a:latin typeface="+mn-lt"/>
                <a:ea typeface="+mn-ea"/>
                <a:cs typeface="+mn-cs"/>
                <a:hlinkClick r:id="rId6"/>
              </a:rPr>
              <a:t>Open Sans</a:t>
            </a:r>
            <a:r>
              <a:rPr lang="en-US" sz="1200" b="0" i="0" kern="1200" dirty="0">
                <a:solidFill>
                  <a:schemeClr val="tx1"/>
                </a:solidFill>
                <a:effectLst/>
                <a:latin typeface="+mn-lt"/>
                <a:ea typeface="+mn-ea"/>
                <a:cs typeface="+mn-cs"/>
              </a:rPr>
              <a:t> (.zip)</a:t>
            </a:r>
          </a:p>
          <a:p>
            <a:r>
              <a:rPr lang="en-US" sz="1200" b="0" i="0" u="sng" kern="1200" dirty="0">
                <a:solidFill>
                  <a:schemeClr val="tx1"/>
                </a:solidFill>
                <a:effectLst/>
                <a:latin typeface="+mn-lt"/>
                <a:ea typeface="+mn-ea"/>
                <a:cs typeface="+mn-cs"/>
                <a:hlinkClick r:id="rId7"/>
              </a:rPr>
              <a:t>Open Sans Family</a:t>
            </a:r>
            <a:r>
              <a:rPr lang="en-US" sz="1200" b="0" i="0" kern="1200" dirty="0">
                <a:solidFill>
                  <a:schemeClr val="tx1"/>
                </a:solidFill>
                <a:effectLst/>
                <a:latin typeface="+mn-lt"/>
                <a:ea typeface="+mn-ea"/>
                <a:cs typeface="+mn-cs"/>
              </a:rPr>
              <a:t> (.zip)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CA70B32-37FE-0348-888E-513AB9E89641}" type="slidenum">
              <a:rPr lang="en-US" smtClean="0"/>
              <a:t>1</a:t>
            </a:fld>
            <a:endParaRPr lang="en-US"/>
          </a:p>
        </p:txBody>
      </p:sp>
    </p:spTree>
    <p:extLst>
      <p:ext uri="{BB962C8B-B14F-4D97-AF65-F5344CB8AC3E}">
        <p14:creationId xmlns:p14="http://schemas.microsoft.com/office/powerpoint/2010/main" val="2745670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p:spPr>
        <p:txBody>
          <a:bodyPr anchor="b"/>
          <a:lstStyle>
            <a:lvl1pPr algn="ctr">
              <a:defRPr sz="19200"/>
            </a:lvl1pPr>
          </a:lstStyle>
          <a:p>
            <a:r>
              <a:rPr lang="en-US"/>
              <a:t>Click to edit Master title style</a:t>
            </a:r>
            <a:endParaRPr lang="en-US" dirty="0"/>
          </a:p>
        </p:txBody>
      </p:sp>
      <p:sp>
        <p:nvSpPr>
          <p:cNvPr id="3" name="Subtitle 2"/>
          <p:cNvSpPr>
            <a:spLocks noGrp="1"/>
          </p:cNvSpPr>
          <p:nvPr>
            <p:ph type="subTitle" idx="1"/>
          </p:nvPr>
        </p:nvSpPr>
        <p:spPr>
          <a:xfrm>
            <a:off x="4114800" y="11526522"/>
            <a:ext cx="246888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280EEA-D0D3-8B4B-92D4-DEB51ACFF84E}" type="datetimeFigureOut">
              <a:rPr lang="en-US" smtClean="0"/>
              <a:t>8/4/2021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B81AB-2AEA-4F43-9A67-F95394B0E48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280EEA-D0D3-8B4B-92D4-DEB51ACFF84E}" type="datetimeFigureOut">
              <a:rPr lang="en-US" smtClean="0"/>
              <a:t>8/4/2021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B81AB-2AEA-4F43-9A67-F95394B0E48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168400"/>
            <a:ext cx="20882610" cy="185978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280EEA-D0D3-8B4B-92D4-DEB51ACFF84E}" type="datetimeFigureOut">
              <a:rPr lang="en-US" smtClean="0"/>
              <a:t>8/4/2021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B81AB-2AEA-4F43-9A67-F95394B0E48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280EEA-D0D3-8B4B-92D4-DEB51ACFF84E}" type="datetimeFigureOut">
              <a:rPr lang="en-US" smtClean="0"/>
              <a:t>8/4/2021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B81AB-2AEA-4F43-9A67-F95394B0E48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p:spPr>
        <p:txBody>
          <a:bodyPr anchor="b"/>
          <a:lstStyle>
            <a:lvl1pPr>
              <a:defRPr sz="19200"/>
            </a:lvl1pPr>
          </a:lstStyle>
          <a:p>
            <a:r>
              <a:rPr lang="en-US"/>
              <a:t>Click to edit Master title style</a:t>
            </a:r>
            <a:endParaRPr lang="en-US" dirty="0"/>
          </a:p>
        </p:txBody>
      </p:sp>
      <p:sp>
        <p:nvSpPr>
          <p:cNvPr id="3" name="Text Placeholder 2"/>
          <p:cNvSpPr>
            <a:spLocks noGrp="1"/>
          </p:cNvSpPr>
          <p:nvPr>
            <p:ph type="body" idx="1"/>
          </p:nvPr>
        </p:nvSpPr>
        <p:spPr>
          <a:xfrm>
            <a:off x="2245997" y="14686287"/>
            <a:ext cx="28392120" cy="4800598"/>
          </a:xfr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280EEA-D0D3-8B4B-92D4-DEB51ACFF84E}" type="datetimeFigureOut">
              <a:rPr lang="en-US" smtClean="0"/>
              <a:t>8/4/2021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BB81AB-2AEA-4F43-9A67-F95394B0E48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280EEA-D0D3-8B4B-92D4-DEB51ACFF84E}" type="datetimeFigureOut">
              <a:rPr lang="en-US" smtClean="0"/>
              <a:t>8/4/2021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BB81AB-2AEA-4F43-9A67-F95394B0E48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5379722"/>
            <a:ext cx="13926024"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4" name="Content Placeholder 3"/>
          <p:cNvSpPr>
            <a:spLocks noGrp="1"/>
          </p:cNvSpPr>
          <p:nvPr>
            <p:ph sz="half" idx="2"/>
          </p:nvPr>
        </p:nvSpPr>
        <p:spPr>
          <a:xfrm>
            <a:off x="2267431" y="8016240"/>
            <a:ext cx="13926024"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5379722"/>
            <a:ext cx="13994608"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280EEA-D0D3-8B4B-92D4-DEB51ACFF84E}" type="datetimeFigureOut">
              <a:rPr lang="en-US" smtClean="0"/>
              <a:t>8/4/2021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BB81AB-2AEA-4F43-9A67-F95394B0E48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280EEA-D0D3-8B4B-92D4-DEB51ACFF84E}" type="datetimeFigureOut">
              <a:rPr lang="en-US" smtClean="0"/>
              <a:t>8/4/2021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BB81AB-2AEA-4F43-9A67-F95394B0E48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280EEA-D0D3-8B4B-92D4-DEB51ACFF84E}" type="datetimeFigureOut">
              <a:rPr lang="en-US" smtClean="0"/>
              <a:t>8/4/2021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BB81AB-2AEA-4F43-9A67-F95394B0E48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Content Placeholder 2"/>
          <p:cNvSpPr>
            <a:spLocks noGrp="1"/>
          </p:cNvSpPr>
          <p:nvPr>
            <p:ph idx="1"/>
          </p:nvPr>
        </p:nvSpPr>
        <p:spPr>
          <a:xfrm>
            <a:off x="13994608" y="3159765"/>
            <a:ext cx="1666494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64280EEA-D0D3-8B4B-92D4-DEB51ACFF84E}" type="datetimeFigureOut">
              <a:rPr lang="en-US" smtClean="0"/>
              <a:t>8/4/2021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BB81AB-2AEA-4F43-9A67-F95394B0E48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64280EEA-D0D3-8B4B-92D4-DEB51ACFF84E}" type="datetimeFigureOut">
              <a:rPr lang="en-US" smtClean="0"/>
              <a:t>8/4/2021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BB81AB-2AEA-4F43-9A67-F95394B0E48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64280EEA-D0D3-8B4B-92D4-DEB51ACFF84E}" type="datetimeFigureOut">
              <a:rPr lang="en-US" smtClean="0"/>
              <a:t>8/4/2021</a:t>
            </a:fld>
            <a:endParaRPr lang="en-US"/>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D9BB81AB-2AEA-4F43-9A67-F95394B0E480}" type="slidenum">
              <a:rPr lang="en-US" smtClean="0"/>
              <a:t>‹#›</a:t>
            </a:fld>
            <a:endParaRPr lang="en-US"/>
          </a:p>
        </p:txBody>
      </p:sp>
    </p:spTree>
    <p:extLst>
      <p:ext uri="{BB962C8B-B14F-4D97-AF65-F5344CB8AC3E}">
        <p14:creationId xmlns:p14="http://schemas.microsoft.com/office/powerpoint/2010/main" val="68249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0.png"/><Relationship Id="rId3" Type="http://schemas.openxmlformats.org/officeDocument/2006/relationships/image" Target="../media/image1.emf"/><Relationship Id="rId7" Type="http://schemas.openxmlformats.org/officeDocument/2006/relationships/image" Target="../media/image5.emf"/><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hyperlink" Target="https://www.cancer.org/cancer/pituitary-tumors/treating/surgery.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3" descr="Purple Header Bar"/>
          <p:cNvSpPr/>
          <p:nvPr/>
        </p:nvSpPr>
        <p:spPr>
          <a:xfrm>
            <a:off x="0" y="7957"/>
            <a:ext cx="32918400" cy="4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A5FB3099-BC97-1C4D-A1D9-DB09037AB480}"/>
              </a:ext>
            </a:extLst>
          </p:cNvPr>
          <p:cNvPicPr>
            <a:picLocks noChangeAspect="1"/>
          </p:cNvPicPr>
          <p:nvPr/>
        </p:nvPicPr>
        <p:blipFill rotWithShape="1">
          <a:blip r:embed="rId3">
            <a:alphaModFix amt="35000"/>
          </a:blip>
          <a:srcRect l="21677" t="16056" b="6153"/>
          <a:stretch/>
        </p:blipFill>
        <p:spPr>
          <a:xfrm>
            <a:off x="0" y="7957"/>
            <a:ext cx="9882377" cy="4817914"/>
          </a:xfrm>
          <a:prstGeom prst="rect">
            <a:avLst/>
          </a:prstGeom>
        </p:spPr>
      </p:pic>
      <p:sp>
        <p:nvSpPr>
          <p:cNvPr id="2" name="Title 1"/>
          <p:cNvSpPr>
            <a:spLocks noGrp="1"/>
          </p:cNvSpPr>
          <p:nvPr>
            <p:ph type="ctrTitle"/>
          </p:nvPr>
        </p:nvSpPr>
        <p:spPr>
          <a:xfrm>
            <a:off x="1188975" y="1758835"/>
            <a:ext cx="27980640" cy="1706882"/>
          </a:xfrm>
        </p:spPr>
        <p:txBody>
          <a:bodyPr anchor="b">
            <a:normAutofit fontScale="90000"/>
          </a:bodyPr>
          <a:lstStyle/>
          <a:p>
            <a:pPr algn="l"/>
            <a:r>
              <a:rPr lang="en-US" sz="6000" b="1" dirty="0">
                <a:solidFill>
                  <a:srgbClr val="FFFFFF"/>
                </a:solidFill>
                <a:latin typeface="Encode Sans Normal Black"/>
              </a:rPr>
              <a:t>DISORDERS OF FLUID BALANCE IN A </a:t>
            </a:r>
            <a:br>
              <a:rPr lang="en-US" sz="6000" b="1" dirty="0">
                <a:solidFill>
                  <a:srgbClr val="FFFFFF"/>
                </a:solidFill>
                <a:latin typeface="Encode Sans Normal Black"/>
              </a:rPr>
            </a:br>
            <a:r>
              <a:rPr lang="en-US" sz="6000" b="1" dirty="0">
                <a:solidFill>
                  <a:srgbClr val="FFFFFF"/>
                </a:solidFill>
                <a:latin typeface="Encode Sans Normal Black"/>
              </a:rPr>
              <a:t>PATIENT WITH A RESECTED PITUITARY TUMOR</a:t>
            </a:r>
          </a:p>
        </p:txBody>
      </p:sp>
      <p:sp>
        <p:nvSpPr>
          <p:cNvPr id="10" name="TextBox 9"/>
          <p:cNvSpPr txBox="1"/>
          <p:nvPr/>
        </p:nvSpPr>
        <p:spPr>
          <a:xfrm>
            <a:off x="1168400" y="3950209"/>
            <a:ext cx="20922343" cy="1015663"/>
          </a:xfrm>
          <a:prstGeom prst="rect">
            <a:avLst/>
          </a:prstGeom>
          <a:noFill/>
        </p:spPr>
        <p:txBody>
          <a:bodyPr wrap="square" lIns="91440" tIns="45720" rIns="91440" bIns="45720" rtlCol="0" anchor="t">
            <a:spAutoFit/>
          </a:bodyPr>
          <a:lstStyle/>
          <a:p>
            <a:r>
              <a:rPr lang="en-US" sz="3000" dirty="0">
                <a:solidFill>
                  <a:srgbClr val="FFFFFF"/>
                </a:solidFill>
                <a:latin typeface="Open Sans"/>
                <a:ea typeface="Open Sans"/>
                <a:cs typeface="Open Sans"/>
              </a:rPr>
              <a:t>Maryann Ruiz, Natalia Groat RD</a:t>
            </a:r>
            <a:endParaRPr lang="en-US" sz="3000" dirty="0">
              <a:solidFill>
                <a:srgbClr val="FFFFFF"/>
              </a:solidFill>
              <a:latin typeface="Open Sans" charset="0"/>
              <a:ea typeface="Open Sans" charset="0"/>
              <a:cs typeface="Open Sans" charset="0"/>
            </a:endParaRPr>
          </a:p>
          <a:p>
            <a:endParaRPr lang="en-US" sz="3000" dirty="0">
              <a:solidFill>
                <a:srgbClr val="FFFFFF"/>
              </a:solidFill>
              <a:latin typeface="Open Sans" charset="0"/>
              <a:ea typeface="Open Sans" charset="0"/>
              <a:cs typeface="Open Sans" charset="0"/>
            </a:endParaRPr>
          </a:p>
        </p:txBody>
      </p:sp>
      <p:sp>
        <p:nvSpPr>
          <p:cNvPr id="11" name="TextBox 10"/>
          <p:cNvSpPr txBox="1"/>
          <p:nvPr/>
        </p:nvSpPr>
        <p:spPr>
          <a:xfrm>
            <a:off x="673100" y="6410880"/>
            <a:ext cx="7463028" cy="3426579"/>
          </a:xfrm>
          <a:prstGeom prst="rect">
            <a:avLst/>
          </a:prstGeom>
          <a:noFill/>
        </p:spPr>
        <p:txBody>
          <a:bodyPr wrap="square" lIns="91440" tIns="45720" rIns="91440" bIns="45720" rtlCol="0" anchor="t">
            <a:spAutoFit/>
          </a:bodyPr>
          <a:lstStyle/>
          <a:p>
            <a:pPr marL="457200" indent="-457200">
              <a:spcAft>
                <a:spcPts val="1000"/>
              </a:spcAft>
              <a:buFont typeface="Arial"/>
              <a:buChar char="•"/>
            </a:pPr>
            <a:r>
              <a:rPr lang="en-US" sz="2000" dirty="0">
                <a:solidFill>
                  <a:srgbClr val="000000"/>
                </a:solidFill>
                <a:latin typeface="Open Sans"/>
                <a:ea typeface="+mn-lt"/>
                <a:cs typeface="+mn-lt"/>
              </a:rPr>
              <a:t>Pituitary tumors and surgery can disrupt pituitary function resulting in inappropriate secretion of pituitary hormones. </a:t>
            </a:r>
            <a:endParaRPr lang="en-US" sz="2000" dirty="0">
              <a:solidFill>
                <a:srgbClr val="000000"/>
              </a:solidFill>
              <a:latin typeface="Calibri" panose="020F0502020204030204"/>
              <a:ea typeface="+mn-lt"/>
              <a:cs typeface="+mn-lt"/>
            </a:endParaRPr>
          </a:p>
          <a:p>
            <a:pPr marL="457200" indent="-457200">
              <a:spcAft>
                <a:spcPts val="1000"/>
              </a:spcAft>
              <a:buFont typeface="Arial"/>
              <a:buChar char="•"/>
            </a:pPr>
            <a:r>
              <a:rPr lang="en-US" sz="2000" dirty="0">
                <a:solidFill>
                  <a:srgbClr val="000000"/>
                </a:solidFill>
                <a:latin typeface="Open Sans"/>
                <a:ea typeface="+mn-lt"/>
                <a:cs typeface="+mn-lt"/>
              </a:rPr>
              <a:t>This can lead to disorders of sodium and fluid balance including </a:t>
            </a:r>
            <a:r>
              <a:rPr lang="en-US" sz="2000" b="1" dirty="0">
                <a:solidFill>
                  <a:srgbClr val="000000"/>
                </a:solidFill>
                <a:latin typeface="Open Sans"/>
                <a:ea typeface="+mn-lt"/>
                <a:cs typeface="+mn-lt"/>
              </a:rPr>
              <a:t>diabetes insipidus (DI)</a:t>
            </a:r>
            <a:r>
              <a:rPr lang="en-US" sz="2000" dirty="0">
                <a:solidFill>
                  <a:srgbClr val="000000"/>
                </a:solidFill>
                <a:latin typeface="Open Sans"/>
                <a:ea typeface="+mn-lt"/>
                <a:cs typeface="+mn-lt"/>
              </a:rPr>
              <a:t> and </a:t>
            </a:r>
            <a:r>
              <a:rPr lang="en-US" sz="2000" b="1" dirty="0">
                <a:solidFill>
                  <a:srgbClr val="000000"/>
                </a:solidFill>
                <a:latin typeface="Open Sans"/>
                <a:ea typeface="+mn-lt"/>
                <a:cs typeface="+mn-lt"/>
              </a:rPr>
              <a:t>syndrome of inappropriate antidiuretic hormone (SIADH).</a:t>
            </a:r>
            <a:endParaRPr lang="en-US" sz="2000" dirty="0">
              <a:solidFill>
                <a:srgbClr val="000000"/>
              </a:solidFill>
              <a:latin typeface="Calibri" panose="020F0502020204030204"/>
              <a:ea typeface="+mn-lt"/>
              <a:cs typeface="+mn-lt"/>
            </a:endParaRPr>
          </a:p>
          <a:p>
            <a:pPr marL="457200" indent="-457200">
              <a:spcAft>
                <a:spcPts val="1000"/>
              </a:spcAft>
              <a:buFont typeface="Arial"/>
              <a:buChar char="•"/>
            </a:pPr>
            <a:r>
              <a:rPr lang="en-US" sz="2000" dirty="0">
                <a:solidFill>
                  <a:srgbClr val="000000"/>
                </a:solidFill>
                <a:latin typeface="Open Sans"/>
                <a:ea typeface="+mn-lt"/>
                <a:cs typeface="+mn-lt"/>
              </a:rPr>
              <a:t>After surgery for a pituitary tumor, both transient DI and SIADH are common. They can occur individually or as a biphasic response. In a biphasic response, DI occurs first followed by SIADH.</a:t>
            </a:r>
            <a:r>
              <a:rPr lang="en-US" sz="2000" dirty="0">
                <a:solidFill>
                  <a:srgbClr val="000000"/>
                </a:solidFill>
                <a:latin typeface="Open Sans"/>
                <a:ea typeface="Open Sans"/>
                <a:cs typeface="Open Sans"/>
              </a:rPr>
              <a:t> </a:t>
            </a:r>
            <a:endParaRPr lang="en-US" sz="2000" dirty="0">
              <a:solidFill>
                <a:srgbClr val="000000"/>
              </a:solidFill>
              <a:cs typeface="Calibri" panose="020F0502020204030204"/>
            </a:endParaRPr>
          </a:p>
        </p:txBody>
      </p:sp>
      <p:grpSp>
        <p:nvGrpSpPr>
          <p:cNvPr id="23" name="Group 22" descr="Section Header and gold boundless bar"/>
          <p:cNvGrpSpPr/>
          <p:nvPr/>
        </p:nvGrpSpPr>
        <p:grpSpPr>
          <a:xfrm>
            <a:off x="918188" y="17381866"/>
            <a:ext cx="6972300" cy="904357"/>
            <a:chOff x="8956548" y="11722608"/>
            <a:chExt cx="6972300" cy="904357"/>
          </a:xfrm>
        </p:grpSpPr>
        <p:sp>
          <p:nvSpPr>
            <p:cNvPr id="16" name="TextBox 15" descr="Section Header and gold boundless bar"/>
            <p:cNvSpPr txBox="1"/>
            <p:nvPr/>
          </p:nvSpPr>
          <p:spPr>
            <a:xfrm>
              <a:off x="8956548" y="11722608"/>
              <a:ext cx="6972300" cy="707886"/>
            </a:xfrm>
            <a:prstGeom prst="rect">
              <a:avLst/>
            </a:prstGeom>
            <a:noFill/>
          </p:spPr>
          <p:txBody>
            <a:bodyPr wrap="square" lIns="91440" tIns="45720" rIns="91440" bIns="45720" rtlCol="0" anchor="t">
              <a:spAutoFit/>
            </a:bodyPr>
            <a:lstStyle/>
            <a:p>
              <a:r>
                <a:rPr lang="en-US" sz="4000" b="1">
                  <a:latin typeface="Encode Sans Normal Black"/>
                  <a:ea typeface="Encode Sans Normal Black" charset="0"/>
                  <a:cs typeface="Encode Sans Normal Black" charset="0"/>
                </a:rPr>
                <a:t>Definitions: DI and SIADH</a:t>
              </a:r>
            </a:p>
          </p:txBody>
        </p:sp>
        <p:pic>
          <p:nvPicPr>
            <p:cNvPr id="18" name="Picture 17" descr="Gold boundless ba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49895" y="12514189"/>
              <a:ext cx="1399032" cy="112776"/>
            </a:xfrm>
            <a:prstGeom prst="rect">
              <a:avLst/>
            </a:prstGeom>
          </p:spPr>
        </p:pic>
      </p:grpSp>
      <p:sp>
        <p:nvSpPr>
          <p:cNvPr id="19" name="TextBox 18"/>
          <p:cNvSpPr txBox="1"/>
          <p:nvPr/>
        </p:nvSpPr>
        <p:spPr>
          <a:xfrm>
            <a:off x="857249" y="18479882"/>
            <a:ext cx="7372351" cy="2323713"/>
          </a:xfrm>
          <a:prstGeom prst="rect">
            <a:avLst/>
          </a:prstGeom>
          <a:noFill/>
        </p:spPr>
        <p:txBody>
          <a:bodyPr wrap="square" lIns="91440" tIns="45720" rIns="91440" bIns="45720" rtlCol="0" anchor="t">
            <a:spAutoFit/>
          </a:bodyPr>
          <a:lstStyle/>
          <a:p>
            <a:r>
              <a:rPr lang="en-US" sz="2000" dirty="0">
                <a:solidFill>
                  <a:srgbClr val="000000"/>
                </a:solidFill>
                <a:latin typeface="Open Sans"/>
                <a:ea typeface="+mn-lt"/>
                <a:cs typeface="+mn-lt"/>
              </a:rPr>
              <a:t>Diabetes insipidus (DI) has </a:t>
            </a:r>
            <a:r>
              <a:rPr lang="en-US" sz="2000" b="1" dirty="0">
                <a:solidFill>
                  <a:srgbClr val="000000"/>
                </a:solidFill>
                <a:latin typeface="Open Sans"/>
                <a:ea typeface="+mn-lt"/>
                <a:cs typeface="+mn-lt"/>
              </a:rPr>
              <a:t>low </a:t>
            </a:r>
            <a:r>
              <a:rPr lang="en-US" sz="2000" dirty="0">
                <a:solidFill>
                  <a:srgbClr val="000000"/>
                </a:solidFill>
                <a:latin typeface="Open Sans"/>
                <a:ea typeface="+mn-lt"/>
                <a:cs typeface="+mn-lt"/>
              </a:rPr>
              <a:t>antidiuretic hormone secretion resulting in increased hypotonic urine output and hypernatremia. </a:t>
            </a:r>
          </a:p>
          <a:p>
            <a:pPr marL="285750" indent="-285750">
              <a:spcAft>
                <a:spcPts val="600"/>
              </a:spcAft>
              <a:buFont typeface="Arial"/>
              <a:buChar char="•"/>
            </a:pPr>
            <a:endParaRPr lang="en-US" sz="2000" dirty="0">
              <a:solidFill>
                <a:srgbClr val="000000"/>
              </a:solidFill>
              <a:latin typeface="Open Sans"/>
              <a:ea typeface="+mn-lt"/>
              <a:cs typeface="+mn-lt"/>
            </a:endParaRPr>
          </a:p>
          <a:p>
            <a:r>
              <a:rPr lang="en-US" sz="2000" dirty="0">
                <a:solidFill>
                  <a:srgbClr val="000000"/>
                </a:solidFill>
                <a:latin typeface="Open Sans"/>
                <a:ea typeface="+mn-lt"/>
                <a:cs typeface="+mn-lt"/>
              </a:rPr>
              <a:t>Syndrome of Inappropriate Antidiuretic Hormone (SIADH) had </a:t>
            </a:r>
            <a:r>
              <a:rPr lang="en-US" sz="2000" b="1" dirty="0">
                <a:solidFill>
                  <a:srgbClr val="000000"/>
                </a:solidFill>
                <a:latin typeface="Open Sans"/>
                <a:ea typeface="+mn-lt"/>
                <a:cs typeface="+mn-lt"/>
              </a:rPr>
              <a:t>increased </a:t>
            </a:r>
            <a:r>
              <a:rPr lang="en-US" sz="2000" dirty="0">
                <a:solidFill>
                  <a:srgbClr val="000000"/>
                </a:solidFill>
                <a:latin typeface="Open Sans"/>
                <a:ea typeface="+mn-lt"/>
                <a:cs typeface="+mn-lt"/>
              </a:rPr>
              <a:t>antidiuretic hormone that leads to hyponatremia in the setting of increased urine osmolality. </a:t>
            </a:r>
          </a:p>
        </p:txBody>
      </p:sp>
      <p:grpSp>
        <p:nvGrpSpPr>
          <p:cNvPr id="25" name="Group 24" descr="Section Header and gold boundless bar"/>
          <p:cNvGrpSpPr/>
          <p:nvPr/>
        </p:nvGrpSpPr>
        <p:grpSpPr>
          <a:xfrm>
            <a:off x="9124950" y="5331772"/>
            <a:ext cx="6972300" cy="904357"/>
            <a:chOff x="8956548" y="11722608"/>
            <a:chExt cx="6972300" cy="904357"/>
          </a:xfrm>
        </p:grpSpPr>
        <p:sp>
          <p:nvSpPr>
            <p:cNvPr id="26" name="TextBox 25" descr="Section Header placeholder"/>
            <p:cNvSpPr txBox="1"/>
            <p:nvPr/>
          </p:nvSpPr>
          <p:spPr>
            <a:xfrm>
              <a:off x="8956548" y="11722608"/>
              <a:ext cx="6972300" cy="707886"/>
            </a:xfrm>
            <a:prstGeom prst="rect">
              <a:avLst/>
            </a:prstGeom>
            <a:noFill/>
          </p:spPr>
          <p:txBody>
            <a:bodyPr wrap="square" lIns="91440" tIns="45720" rIns="91440" bIns="45720" rtlCol="0" anchor="t">
              <a:spAutoFit/>
            </a:bodyPr>
            <a:lstStyle/>
            <a:p>
              <a:r>
                <a:rPr lang="en-US" sz="4000" b="1" dirty="0">
                  <a:latin typeface="Encode Sans Normal Black"/>
                  <a:ea typeface="Encode Sans Normal Black" charset="0"/>
                  <a:cs typeface="Encode Sans Normal Black" charset="0"/>
                </a:rPr>
                <a:t>Case Presentation</a:t>
              </a:r>
            </a:p>
          </p:txBody>
        </p:sp>
        <p:pic>
          <p:nvPicPr>
            <p:cNvPr id="27" name="Picture 26" descr="gold boundless ba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49895" y="12514189"/>
              <a:ext cx="1399032" cy="112776"/>
            </a:xfrm>
            <a:prstGeom prst="rect">
              <a:avLst/>
            </a:prstGeom>
          </p:spPr>
        </p:pic>
      </p:grpSp>
      <p:sp>
        <p:nvSpPr>
          <p:cNvPr id="28" name="TextBox 27"/>
          <p:cNvSpPr txBox="1"/>
          <p:nvPr/>
        </p:nvSpPr>
        <p:spPr>
          <a:xfrm>
            <a:off x="9049712" y="6337734"/>
            <a:ext cx="7265069" cy="7786747"/>
          </a:xfrm>
          <a:prstGeom prst="rect">
            <a:avLst/>
          </a:prstGeom>
          <a:noFill/>
        </p:spPr>
        <p:txBody>
          <a:bodyPr wrap="square" lIns="91440" tIns="45720" rIns="91440" bIns="45720" rtlCol="0" anchor="t">
            <a:spAutoFit/>
          </a:bodyPr>
          <a:lstStyle/>
          <a:p>
            <a:r>
              <a:rPr lang="en-US" sz="2000" dirty="0">
                <a:solidFill>
                  <a:srgbClr val="000000"/>
                </a:solidFill>
                <a:latin typeface="Open Sans"/>
                <a:ea typeface="+mn-lt"/>
                <a:cs typeface="+mn-lt"/>
              </a:rPr>
              <a:t>A 67 year old female with a history of a pituitary mass and baseline vision loss presented to an outside hospital with an altered mental status and increased vision loss. She was found to have a reoccurrence of a pituitary mass which compressed the optic nerve and caused hyponatremia (serum sodium at 114 </a:t>
            </a:r>
            <a:r>
              <a:rPr lang="en-US" sz="2000">
                <a:solidFill>
                  <a:srgbClr val="000000"/>
                </a:solidFill>
                <a:latin typeface="Open Sans"/>
                <a:ea typeface="+mn-lt"/>
                <a:cs typeface="+mn-lt"/>
              </a:rPr>
              <a:t>meq/L). The patient was transferred </a:t>
            </a:r>
            <a:r>
              <a:rPr lang="en-US" sz="2000" dirty="0">
                <a:solidFill>
                  <a:srgbClr val="000000"/>
                </a:solidFill>
                <a:latin typeface="Open Sans"/>
                <a:ea typeface="+mn-lt"/>
                <a:cs typeface="+mn-lt"/>
              </a:rPr>
              <a:t>to Harborview Medical Center (HMC) for treatment. </a:t>
            </a:r>
            <a:endParaRPr lang="en-US" sz="2000" dirty="0">
              <a:solidFill>
                <a:srgbClr val="000000"/>
              </a:solidFill>
              <a:latin typeface="Open Sans"/>
              <a:ea typeface="Open Sans"/>
              <a:cs typeface="Calibri"/>
            </a:endParaRPr>
          </a:p>
          <a:p>
            <a:endParaRPr lang="en-US" sz="2000" dirty="0">
              <a:solidFill>
                <a:srgbClr val="000000"/>
              </a:solidFill>
              <a:latin typeface="Open Sans"/>
              <a:ea typeface="+mn-lt"/>
              <a:cs typeface="+mn-lt"/>
            </a:endParaRPr>
          </a:p>
          <a:p>
            <a:r>
              <a:rPr lang="en-US" sz="2000" dirty="0">
                <a:solidFill>
                  <a:srgbClr val="000000"/>
                </a:solidFill>
                <a:latin typeface="Open Sans"/>
                <a:ea typeface="+mn-lt"/>
                <a:cs typeface="+mn-lt"/>
              </a:rPr>
              <a:t>The plan of treatment at HMC included a 2-stage surgery </a:t>
            </a:r>
            <a:r>
              <a:rPr lang="en-US" sz="2000">
                <a:solidFill>
                  <a:srgbClr val="000000"/>
                </a:solidFill>
                <a:latin typeface="Open Sans"/>
                <a:ea typeface="Open Sans"/>
                <a:cs typeface="Open Sans"/>
              </a:rPr>
              <a:t>completed on pre-operative day 3 and post-operative day 0 </a:t>
            </a:r>
            <a:r>
              <a:rPr lang="en-US" sz="2000" dirty="0">
                <a:solidFill>
                  <a:srgbClr val="000000"/>
                </a:solidFill>
                <a:latin typeface="Open Sans"/>
                <a:ea typeface="+mn-lt"/>
                <a:cs typeface="+mn-lt"/>
              </a:rPr>
              <a:t>to remove the mass. The patient was somnolent in the initial nutrition assessment and required enteral nutrition.</a:t>
            </a:r>
          </a:p>
          <a:p>
            <a:pPr algn="ctr"/>
            <a:endParaRPr lang="en-US" sz="2000" b="1" dirty="0">
              <a:solidFill>
                <a:srgbClr val="000000"/>
              </a:solidFill>
              <a:latin typeface="Open Sans"/>
              <a:ea typeface="+mn-lt"/>
              <a:cs typeface="+mn-lt"/>
            </a:endParaRPr>
          </a:p>
          <a:p>
            <a:r>
              <a:rPr lang="en-US" sz="2000" b="1" dirty="0">
                <a:solidFill>
                  <a:srgbClr val="000000"/>
                </a:solidFill>
                <a:latin typeface="Open Sans"/>
                <a:ea typeface="+mn-lt"/>
                <a:cs typeface="+mn-lt"/>
              </a:rPr>
              <a:t>NUTRITION ASSESSMENT</a:t>
            </a:r>
            <a:endParaRPr lang="en-US" sz="5400" dirty="0"/>
          </a:p>
          <a:p>
            <a:pPr marL="342900" indent="-342900">
              <a:buFont typeface="Arial" panose="020B0604020202020204" pitchFamily="34" charset="0"/>
              <a:buChar char="•"/>
            </a:pPr>
            <a:r>
              <a:rPr lang="en-US" sz="2000" dirty="0">
                <a:solidFill>
                  <a:srgbClr val="000000"/>
                </a:solidFill>
                <a:latin typeface="Open Sans"/>
                <a:ea typeface="+mn-lt"/>
                <a:cs typeface="+mn-lt"/>
              </a:rPr>
              <a:t>Energy requirements: 1676 – 1956 kilocalories </a:t>
            </a:r>
          </a:p>
          <a:p>
            <a:r>
              <a:rPr lang="en-US" sz="2000" dirty="0">
                <a:solidFill>
                  <a:srgbClr val="000000"/>
                </a:solidFill>
                <a:latin typeface="Open Sans"/>
                <a:ea typeface="+mn-lt"/>
                <a:cs typeface="+mn-lt"/>
              </a:rPr>
              <a:t>     (basal energy requirement x stress factors 1.2 – 1.4)</a:t>
            </a:r>
            <a:endParaRPr lang="en-US" sz="2000" dirty="0">
              <a:solidFill>
                <a:srgbClr val="000000"/>
              </a:solidFill>
              <a:latin typeface="Open Sans"/>
              <a:ea typeface="Open Sans" charset="0"/>
              <a:cs typeface="+mn-lt"/>
            </a:endParaRPr>
          </a:p>
          <a:p>
            <a:pPr marL="342900" indent="-342900">
              <a:buFont typeface="Arial" panose="020B0604020202020204" pitchFamily="34" charset="0"/>
              <a:buChar char="•"/>
            </a:pPr>
            <a:r>
              <a:rPr lang="en-US" sz="2000" dirty="0">
                <a:solidFill>
                  <a:srgbClr val="000000"/>
                </a:solidFill>
                <a:latin typeface="Open Sans"/>
                <a:ea typeface="+mn-lt"/>
                <a:cs typeface="+mn-lt"/>
              </a:rPr>
              <a:t>Protein requirements: 95 – 126 grams protein </a:t>
            </a:r>
            <a:endParaRPr lang="en-US" sz="2000" dirty="0">
              <a:solidFill>
                <a:srgbClr val="000000"/>
              </a:solidFill>
              <a:latin typeface="Open Sans"/>
              <a:ea typeface="Open Sans" charset="0"/>
              <a:cs typeface="+mn-lt"/>
            </a:endParaRPr>
          </a:p>
          <a:p>
            <a:r>
              <a:rPr lang="en-US" sz="2000" dirty="0">
                <a:solidFill>
                  <a:srgbClr val="000000"/>
                </a:solidFill>
                <a:latin typeface="Open Sans"/>
                <a:ea typeface="Open Sans" charset="0"/>
                <a:cs typeface="+mn-lt"/>
              </a:rPr>
              <a:t>     </a:t>
            </a:r>
            <a:r>
              <a:rPr lang="en-US" sz="2000" dirty="0">
                <a:solidFill>
                  <a:srgbClr val="000000"/>
                </a:solidFill>
                <a:latin typeface="Open Sans"/>
                <a:ea typeface="+mn-lt"/>
                <a:cs typeface="+mn-lt"/>
              </a:rPr>
              <a:t>(1.5 – 2 grams per kilogram body weight). </a:t>
            </a:r>
            <a:endParaRPr lang="en-US" sz="2000" dirty="0">
              <a:solidFill>
                <a:srgbClr val="000000"/>
              </a:solidFill>
              <a:latin typeface="Open Sans" charset="0"/>
              <a:ea typeface="Open Sans" charset="0"/>
              <a:cs typeface="+mn-lt"/>
            </a:endParaRPr>
          </a:p>
          <a:p>
            <a:endParaRPr lang="en-US" sz="2000" b="1" dirty="0">
              <a:solidFill>
                <a:srgbClr val="000000"/>
              </a:solidFill>
              <a:latin typeface="Open Sans"/>
              <a:ea typeface="+mn-lt"/>
              <a:cs typeface="+mn-lt"/>
            </a:endParaRPr>
          </a:p>
          <a:p>
            <a:r>
              <a:rPr lang="en-US" sz="2000" b="1" dirty="0">
                <a:solidFill>
                  <a:srgbClr val="000000"/>
                </a:solidFill>
                <a:latin typeface="Open Sans"/>
                <a:ea typeface="+mn-lt"/>
                <a:cs typeface="+mn-lt"/>
              </a:rPr>
              <a:t>INITIAL ENTERAL NUTRITION</a:t>
            </a:r>
          </a:p>
          <a:p>
            <a:pPr marL="342900" indent="-342900">
              <a:buFont typeface="Arial" panose="020B0604020202020204" pitchFamily="34" charset="0"/>
              <a:buChar char="•"/>
            </a:pPr>
            <a:r>
              <a:rPr lang="en-US" sz="2000" dirty="0">
                <a:solidFill>
                  <a:srgbClr val="000000"/>
                </a:solidFill>
                <a:latin typeface="Open Sans"/>
                <a:ea typeface="+mn-lt"/>
                <a:cs typeface="+mn-lt"/>
              </a:rPr>
              <a:t>Promote at 80 milliliters per hour </a:t>
            </a:r>
            <a:endParaRPr lang="en-US" sz="2000" dirty="0">
              <a:solidFill>
                <a:srgbClr val="000000"/>
              </a:solidFill>
              <a:latin typeface="Open Sans"/>
              <a:ea typeface="Open Sans" charset="0"/>
              <a:cs typeface="+mn-lt"/>
            </a:endParaRPr>
          </a:p>
          <a:p>
            <a:pPr marL="342900" indent="-342900">
              <a:buFont typeface="Arial" panose="020B0604020202020204" pitchFamily="34" charset="0"/>
              <a:buChar char="•"/>
            </a:pPr>
            <a:r>
              <a:rPr lang="en-US" sz="2000" dirty="0">
                <a:solidFill>
                  <a:srgbClr val="000000"/>
                </a:solidFill>
                <a:latin typeface="Open Sans"/>
                <a:ea typeface="+mn-lt"/>
                <a:cs typeface="+mn-lt"/>
              </a:rPr>
              <a:t>Provided 1920 kilocalories, 120 grams of protein and 1611 milliliters of free water</a:t>
            </a:r>
            <a:endParaRPr lang="en-US" sz="2000" dirty="0">
              <a:solidFill>
                <a:srgbClr val="000000"/>
              </a:solidFill>
              <a:latin typeface="Open Sans"/>
              <a:ea typeface="Open Sans" charset="0"/>
              <a:cs typeface="Calibri"/>
            </a:endParaRPr>
          </a:p>
          <a:p>
            <a:endParaRPr lang="en-US" sz="2000" dirty="0">
              <a:solidFill>
                <a:srgbClr val="000000"/>
              </a:solidFill>
              <a:latin typeface="Open Sans" charset="0"/>
              <a:ea typeface="Open Sans" charset="0"/>
              <a:cs typeface="Open Sans" charset="0"/>
            </a:endParaRPr>
          </a:p>
          <a:p>
            <a:endParaRPr lang="en-US" sz="2000" dirty="0">
              <a:solidFill>
                <a:srgbClr val="33006F"/>
              </a:solidFill>
              <a:latin typeface="Open Sans" charset="0"/>
              <a:ea typeface="Open Sans" charset="0"/>
              <a:cs typeface="Open Sans" charset="0"/>
            </a:endParaRPr>
          </a:p>
        </p:txBody>
      </p:sp>
      <p:grpSp>
        <p:nvGrpSpPr>
          <p:cNvPr id="29" name="Group 28" descr="Section Header and gold boundless bar"/>
          <p:cNvGrpSpPr/>
          <p:nvPr/>
        </p:nvGrpSpPr>
        <p:grpSpPr>
          <a:xfrm>
            <a:off x="24624030" y="12253068"/>
            <a:ext cx="6972300" cy="904357"/>
            <a:chOff x="8956548" y="11722608"/>
            <a:chExt cx="6972300" cy="904357"/>
          </a:xfrm>
        </p:grpSpPr>
        <p:sp>
          <p:nvSpPr>
            <p:cNvPr id="30" name="TextBox 29" descr="Section Header "/>
            <p:cNvSpPr txBox="1"/>
            <p:nvPr/>
          </p:nvSpPr>
          <p:spPr>
            <a:xfrm>
              <a:off x="8956548" y="11722608"/>
              <a:ext cx="6972300" cy="707886"/>
            </a:xfrm>
            <a:prstGeom prst="rect">
              <a:avLst/>
            </a:prstGeom>
            <a:noFill/>
          </p:spPr>
          <p:txBody>
            <a:bodyPr wrap="square" lIns="91440" tIns="45720" rIns="91440" bIns="45720" rtlCol="0" anchor="t">
              <a:spAutoFit/>
            </a:bodyPr>
            <a:lstStyle/>
            <a:p>
              <a:r>
                <a:rPr lang="en-US" sz="4000" b="1" dirty="0">
                  <a:latin typeface="Encode Sans Normal Black"/>
                  <a:ea typeface="Encode Sans Normal Black" charset="0"/>
                  <a:cs typeface="Encode Sans Normal Black" charset="0"/>
                </a:rPr>
                <a:t>Discussion</a:t>
              </a:r>
            </a:p>
          </p:txBody>
        </p:sp>
        <p:pic>
          <p:nvPicPr>
            <p:cNvPr id="31" name="Picture 30" descr="gold boundless ba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49895" y="12514189"/>
              <a:ext cx="1399032" cy="112776"/>
            </a:xfrm>
            <a:prstGeom prst="rect">
              <a:avLst/>
            </a:prstGeom>
          </p:spPr>
        </p:pic>
      </p:grpSp>
      <p:sp>
        <p:nvSpPr>
          <p:cNvPr id="32" name="TextBox 31"/>
          <p:cNvSpPr txBox="1"/>
          <p:nvPr/>
        </p:nvSpPr>
        <p:spPr>
          <a:xfrm>
            <a:off x="24644478" y="13279890"/>
            <a:ext cx="7622006" cy="4401205"/>
          </a:xfrm>
          <a:prstGeom prst="rect">
            <a:avLst/>
          </a:prstGeom>
          <a:noFill/>
        </p:spPr>
        <p:txBody>
          <a:bodyPr wrap="square" lIns="91440" tIns="45720" rIns="91440" bIns="45720" rtlCol="0" anchor="t">
            <a:spAutoFit/>
          </a:bodyPr>
          <a:lstStyle/>
          <a:p>
            <a:pPr marL="285750" indent="-285750">
              <a:buFont typeface="Arial"/>
              <a:buChar char="•"/>
            </a:pPr>
            <a:r>
              <a:rPr lang="en-US" sz="2000" dirty="0">
                <a:solidFill>
                  <a:srgbClr val="000000"/>
                </a:solidFill>
                <a:latin typeface="Open Sans"/>
                <a:ea typeface="+mn-lt"/>
                <a:cs typeface="+mn-lt"/>
              </a:rPr>
              <a:t>Management of DI and SIADH requires the expertise of an interdisciplinary team. </a:t>
            </a:r>
          </a:p>
          <a:p>
            <a:pPr marL="285750" indent="-285750">
              <a:buFont typeface="Arial"/>
              <a:buChar char="•"/>
            </a:pPr>
            <a:r>
              <a:rPr lang="en-US" sz="2000" dirty="0">
                <a:solidFill>
                  <a:srgbClr val="000000"/>
                </a:solidFill>
                <a:latin typeface="Open Sans"/>
                <a:ea typeface="+mn-lt"/>
                <a:cs typeface="+mn-lt"/>
              </a:rPr>
              <a:t>There are no standards to guide dietitians in the recommendation of enteral feeds either before or after pituitary tumor surgery. </a:t>
            </a:r>
          </a:p>
          <a:p>
            <a:pPr marL="285750" indent="-285750">
              <a:buFont typeface="Arial"/>
              <a:buChar char="•"/>
            </a:pPr>
            <a:r>
              <a:rPr lang="en-US" sz="2000" dirty="0">
                <a:solidFill>
                  <a:srgbClr val="000000"/>
                </a:solidFill>
                <a:latin typeface="Open Sans"/>
                <a:ea typeface="+mn-lt"/>
                <a:cs typeface="+mn-lt"/>
              </a:rPr>
              <a:t>Since disorders of fluid balance are common after pituitary surgery, concentrated enteral formulas may be the best strategy in order to allow more flexible fluid management by the care team. </a:t>
            </a:r>
          </a:p>
          <a:p>
            <a:pPr marL="285750" indent="-285750">
              <a:buFont typeface="Arial"/>
              <a:buChar char="•"/>
            </a:pPr>
            <a:r>
              <a:rPr lang="en-US" sz="2000" dirty="0">
                <a:solidFill>
                  <a:srgbClr val="000000"/>
                </a:solidFill>
                <a:latin typeface="Open Sans"/>
                <a:ea typeface="+mn-lt"/>
                <a:cs typeface="+mn-lt"/>
              </a:rPr>
              <a:t>Fluid restrictions are standard treatment in SIADH, but free water restriction could also be a viable treatment. More research should be done into the best restriction for management of SIADH.</a:t>
            </a:r>
          </a:p>
          <a:p>
            <a:endParaRPr lang="en-US" sz="2000" dirty="0">
              <a:latin typeface="Open Sans" charset="0"/>
              <a:ea typeface="Open Sans" charset="0"/>
              <a:cs typeface="Open Sans" charset="0"/>
            </a:endParaRPr>
          </a:p>
        </p:txBody>
      </p:sp>
      <p:grpSp>
        <p:nvGrpSpPr>
          <p:cNvPr id="33" name="Group 32" descr="Section Header and gold boundless bar"/>
          <p:cNvGrpSpPr/>
          <p:nvPr/>
        </p:nvGrpSpPr>
        <p:grpSpPr>
          <a:xfrm>
            <a:off x="16843248" y="5320365"/>
            <a:ext cx="6972300" cy="904357"/>
            <a:chOff x="8956548" y="11722608"/>
            <a:chExt cx="6972300" cy="904357"/>
          </a:xfrm>
        </p:grpSpPr>
        <p:sp>
          <p:nvSpPr>
            <p:cNvPr id="34" name="TextBox 33" descr="Section Header "/>
            <p:cNvSpPr txBox="1"/>
            <p:nvPr/>
          </p:nvSpPr>
          <p:spPr>
            <a:xfrm>
              <a:off x="8956548" y="11722608"/>
              <a:ext cx="6972300" cy="707886"/>
            </a:xfrm>
            <a:prstGeom prst="rect">
              <a:avLst/>
            </a:prstGeom>
            <a:noFill/>
          </p:spPr>
          <p:txBody>
            <a:bodyPr wrap="square" lIns="91440" tIns="45720" rIns="91440" bIns="45720" rtlCol="0" anchor="t">
              <a:spAutoFit/>
            </a:bodyPr>
            <a:lstStyle/>
            <a:p>
              <a:r>
                <a:rPr lang="en-US" sz="4000" b="1">
                  <a:latin typeface="Encode Sans Normal Black"/>
                  <a:ea typeface="Encode Sans Normal Black" charset="0"/>
                  <a:cs typeface="Encode Sans Normal Black" charset="0"/>
                </a:rPr>
                <a:t>Course and Management</a:t>
              </a:r>
            </a:p>
          </p:txBody>
        </p:sp>
        <p:pic>
          <p:nvPicPr>
            <p:cNvPr id="35" name="Picture 34" descr="gold boundless ba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49895" y="12514189"/>
              <a:ext cx="1399032" cy="112776"/>
            </a:xfrm>
            <a:prstGeom prst="rect">
              <a:avLst/>
            </a:prstGeom>
          </p:spPr>
        </p:pic>
      </p:grpSp>
      <p:sp>
        <p:nvSpPr>
          <p:cNvPr id="36" name="TextBox 35"/>
          <p:cNvSpPr txBox="1"/>
          <p:nvPr/>
        </p:nvSpPr>
        <p:spPr>
          <a:xfrm>
            <a:off x="16840199" y="6334950"/>
            <a:ext cx="6972301" cy="8222764"/>
          </a:xfrm>
          <a:prstGeom prst="rect">
            <a:avLst/>
          </a:prstGeom>
          <a:noFill/>
        </p:spPr>
        <p:txBody>
          <a:bodyPr wrap="square" lIns="91440" tIns="45720" rIns="91440" bIns="45720" rtlCol="0" anchor="t">
            <a:spAutoFit/>
          </a:bodyPr>
          <a:lstStyle/>
          <a:p>
            <a:r>
              <a:rPr lang="en-US" sz="2000" dirty="0">
                <a:solidFill>
                  <a:srgbClr val="000000"/>
                </a:solidFill>
                <a:latin typeface="Open Sans"/>
                <a:ea typeface="+mn-lt"/>
                <a:cs typeface="+mn-lt"/>
              </a:rPr>
              <a:t>After the second surgery, the patient displayed a classic biphasic response. See Graphs 1 and 2 for timeline.</a:t>
            </a:r>
          </a:p>
          <a:p>
            <a:pPr marL="285750" indent="-285750">
              <a:buFont typeface="Arial"/>
              <a:buChar char="•"/>
            </a:pPr>
            <a:r>
              <a:rPr lang="en-US" sz="2000" b="1" dirty="0">
                <a:solidFill>
                  <a:srgbClr val="000000"/>
                </a:solidFill>
                <a:latin typeface="Open Sans"/>
                <a:ea typeface="+mn-lt"/>
                <a:cs typeface="+mn-lt"/>
              </a:rPr>
              <a:t>DI Event</a:t>
            </a:r>
            <a:r>
              <a:rPr lang="en-US" sz="2000" dirty="0">
                <a:solidFill>
                  <a:srgbClr val="000000"/>
                </a:solidFill>
                <a:latin typeface="Open Sans"/>
                <a:ea typeface="+mn-lt"/>
                <a:cs typeface="+mn-lt"/>
              </a:rPr>
              <a:t>: Initially patient began to display DI-like symptoms with sodium increased to 151 </a:t>
            </a:r>
            <a:r>
              <a:rPr lang="en-US" sz="2000" dirty="0" err="1">
                <a:solidFill>
                  <a:srgbClr val="000000"/>
                </a:solidFill>
                <a:latin typeface="Open Sans"/>
                <a:ea typeface="+mn-lt"/>
                <a:cs typeface="+mn-lt"/>
              </a:rPr>
              <a:t>meq</a:t>
            </a:r>
            <a:r>
              <a:rPr lang="en-US" sz="2000" dirty="0">
                <a:solidFill>
                  <a:srgbClr val="000000"/>
                </a:solidFill>
                <a:latin typeface="Open Sans"/>
                <a:ea typeface="+mn-lt"/>
                <a:cs typeface="+mn-lt"/>
              </a:rPr>
              <a:t>/L and low urine osmolality. </a:t>
            </a:r>
            <a:endParaRPr lang="en-US" sz="2000" dirty="0">
              <a:solidFill>
                <a:srgbClr val="000000"/>
              </a:solidFill>
              <a:latin typeface="Open Sans"/>
              <a:ea typeface="Open Sans"/>
              <a:cs typeface="Open Sans"/>
            </a:endParaRPr>
          </a:p>
          <a:p>
            <a:pPr marL="285750" indent="-285750">
              <a:buFont typeface="Arial"/>
              <a:buChar char="•"/>
            </a:pPr>
            <a:r>
              <a:rPr lang="en-US" sz="2000" b="1" dirty="0">
                <a:solidFill>
                  <a:srgbClr val="000000"/>
                </a:solidFill>
                <a:latin typeface="Open Sans"/>
                <a:ea typeface="+mn-lt"/>
                <a:cs typeface="+mn-lt"/>
              </a:rPr>
              <a:t>Treatment</a:t>
            </a:r>
            <a:r>
              <a:rPr lang="en-US" sz="2000" dirty="0">
                <a:solidFill>
                  <a:srgbClr val="000000"/>
                </a:solidFill>
                <a:latin typeface="Open Sans"/>
                <a:ea typeface="+mn-lt"/>
                <a:cs typeface="+mn-lt"/>
              </a:rPr>
              <a:t>: She was given DDVAP which corrected her urine output and sodium by post-operative day 2. </a:t>
            </a:r>
            <a:endParaRPr lang="en-US" sz="2000" dirty="0">
              <a:solidFill>
                <a:srgbClr val="000000"/>
              </a:solidFill>
              <a:latin typeface="Open Sans"/>
              <a:ea typeface="Open Sans"/>
              <a:cs typeface="Open Sans"/>
            </a:endParaRPr>
          </a:p>
          <a:p>
            <a:pPr marL="285750" indent="-285750">
              <a:buFont typeface="Arial"/>
              <a:buChar char="•"/>
            </a:pPr>
            <a:r>
              <a:rPr lang="en-US" sz="2000" b="1" dirty="0">
                <a:solidFill>
                  <a:srgbClr val="000000"/>
                </a:solidFill>
                <a:latin typeface="Open Sans"/>
                <a:ea typeface="+mn-lt"/>
                <a:cs typeface="+mn-lt"/>
              </a:rPr>
              <a:t>SIADH Event</a:t>
            </a:r>
            <a:r>
              <a:rPr lang="en-US" sz="2000" dirty="0">
                <a:solidFill>
                  <a:srgbClr val="000000"/>
                </a:solidFill>
                <a:latin typeface="Open Sans"/>
                <a:ea typeface="+mn-lt"/>
                <a:cs typeface="+mn-lt"/>
              </a:rPr>
              <a:t>: Sodium began to trend down in a manner consistent with SIADH, and the patient reached a sodium level of 128 </a:t>
            </a:r>
            <a:r>
              <a:rPr lang="en-US" sz="2000" dirty="0" err="1">
                <a:solidFill>
                  <a:srgbClr val="000000"/>
                </a:solidFill>
                <a:latin typeface="Open Sans"/>
                <a:ea typeface="+mn-lt"/>
                <a:cs typeface="+mn-lt"/>
              </a:rPr>
              <a:t>meq</a:t>
            </a:r>
            <a:r>
              <a:rPr lang="en-US" sz="2000" dirty="0">
                <a:solidFill>
                  <a:srgbClr val="000000"/>
                </a:solidFill>
                <a:latin typeface="Open Sans"/>
                <a:ea typeface="+mn-lt"/>
                <a:cs typeface="+mn-lt"/>
              </a:rPr>
              <a:t>/L on post-operative day 5. </a:t>
            </a:r>
            <a:endParaRPr lang="en-US" sz="2000" dirty="0">
              <a:solidFill>
                <a:srgbClr val="000000"/>
              </a:solidFill>
              <a:latin typeface="Open Sans"/>
              <a:ea typeface="Open Sans"/>
              <a:cs typeface="Open Sans"/>
            </a:endParaRPr>
          </a:p>
          <a:p>
            <a:pPr marL="285750" indent="-285750">
              <a:spcAft>
                <a:spcPts val="1000"/>
              </a:spcAft>
              <a:buFont typeface="Arial"/>
              <a:buChar char="•"/>
            </a:pPr>
            <a:r>
              <a:rPr lang="en-US" sz="2000" b="1" dirty="0">
                <a:solidFill>
                  <a:srgbClr val="000000"/>
                </a:solidFill>
                <a:latin typeface="Open Sans"/>
                <a:ea typeface="+mn-lt"/>
                <a:cs typeface="+mn-lt"/>
              </a:rPr>
              <a:t>Treatment</a:t>
            </a:r>
            <a:r>
              <a:rPr lang="en-US" sz="2000" dirty="0">
                <a:solidFill>
                  <a:srgbClr val="000000"/>
                </a:solidFill>
                <a:latin typeface="Open Sans"/>
                <a:ea typeface="+mn-lt"/>
                <a:cs typeface="+mn-lt"/>
              </a:rPr>
              <a:t>: The patient was given hypertonic saline and enteral feeds were concentrated to reduce fluids.  </a:t>
            </a:r>
            <a:endParaRPr lang="en-US" sz="2000" dirty="0">
              <a:solidFill>
                <a:srgbClr val="000000"/>
              </a:solidFill>
              <a:latin typeface="Open Sans"/>
              <a:ea typeface="Open Sans"/>
              <a:cs typeface="Open Sans"/>
            </a:endParaRPr>
          </a:p>
          <a:p>
            <a:pPr algn="ctr"/>
            <a:endParaRPr lang="en-US" sz="2000" b="1" dirty="0">
              <a:solidFill>
                <a:srgbClr val="000000"/>
              </a:solidFill>
              <a:latin typeface="Open Sans"/>
              <a:ea typeface="+mn-lt"/>
              <a:cs typeface="+mn-lt"/>
            </a:endParaRPr>
          </a:p>
          <a:p>
            <a:r>
              <a:rPr lang="en-US" sz="2000" b="1" dirty="0">
                <a:solidFill>
                  <a:srgbClr val="000000"/>
                </a:solidFill>
                <a:latin typeface="Open Sans"/>
                <a:ea typeface="+mn-lt"/>
                <a:cs typeface="+mn-lt"/>
              </a:rPr>
              <a:t>CONCENTRATED ENTERAL NUTRITION</a:t>
            </a:r>
            <a:endParaRPr lang="en-US" sz="5400" dirty="0"/>
          </a:p>
          <a:p>
            <a:pPr marL="342900" indent="-342900">
              <a:buFont typeface="Arial" panose="020B0604020202020204" pitchFamily="34" charset="0"/>
              <a:buChar char="•"/>
            </a:pPr>
            <a:r>
              <a:rPr lang="en-US" sz="2000" dirty="0">
                <a:solidFill>
                  <a:srgbClr val="000000"/>
                </a:solidFill>
                <a:latin typeface="Open Sans"/>
                <a:ea typeface="+mn-lt"/>
                <a:cs typeface="+mn-lt"/>
              </a:rPr>
              <a:t>Osmolite 1.5 at 50 milliliters per hour + 2 Prosource protein supplements </a:t>
            </a:r>
            <a:endParaRPr lang="en-US" sz="2000" dirty="0">
              <a:solidFill>
                <a:srgbClr val="000000"/>
              </a:solidFill>
              <a:latin typeface="Open Sans"/>
              <a:ea typeface="Open Sans"/>
              <a:cs typeface="Open Sans"/>
            </a:endParaRPr>
          </a:p>
          <a:p>
            <a:pPr marL="342900" indent="-342900">
              <a:buFont typeface="Arial" panose="020B0604020202020204" pitchFamily="34" charset="0"/>
              <a:buChar char="•"/>
            </a:pPr>
            <a:r>
              <a:rPr lang="en-US" sz="2000" dirty="0">
                <a:solidFill>
                  <a:srgbClr val="000000"/>
                </a:solidFill>
                <a:latin typeface="Open Sans"/>
                <a:ea typeface="+mn-lt"/>
                <a:cs typeface="+mn-lt"/>
              </a:rPr>
              <a:t>Provided 1920 kilocalories, 105 grams of protein and 914 milliliters free water</a:t>
            </a:r>
            <a:endParaRPr lang="en-US" sz="2000" dirty="0">
              <a:solidFill>
                <a:srgbClr val="000000"/>
              </a:solidFill>
              <a:latin typeface="Open Sans"/>
              <a:ea typeface="Open Sans"/>
              <a:cs typeface="Open Sans"/>
            </a:endParaRPr>
          </a:p>
          <a:p>
            <a:endParaRPr lang="en-US" sz="2000" b="1" dirty="0">
              <a:solidFill>
                <a:srgbClr val="000000"/>
              </a:solidFill>
              <a:latin typeface="Open Sans"/>
              <a:ea typeface="Open Sans"/>
              <a:cs typeface="Open Sans"/>
            </a:endParaRPr>
          </a:p>
          <a:p>
            <a:r>
              <a:rPr lang="en-US" sz="2000" b="1" dirty="0">
                <a:solidFill>
                  <a:srgbClr val="000000"/>
                </a:solidFill>
                <a:latin typeface="Open Sans"/>
                <a:ea typeface="Open Sans"/>
                <a:cs typeface="Open Sans"/>
              </a:rPr>
              <a:t>Resolution</a:t>
            </a:r>
            <a:r>
              <a:rPr lang="en-US" sz="2000" dirty="0">
                <a:solidFill>
                  <a:srgbClr val="000000"/>
                </a:solidFill>
                <a:latin typeface="Open Sans"/>
                <a:ea typeface="Open Sans"/>
                <a:cs typeface="Open Sans"/>
              </a:rPr>
              <a:t>: As the serum sodium levels normalized, the patient’s alertness improved. The patient was able to take food by mouth by post-operative day 10. </a:t>
            </a:r>
            <a:r>
              <a:rPr lang="en-US" sz="2000" dirty="0">
                <a:solidFill>
                  <a:srgbClr val="000000"/>
                </a:solidFill>
                <a:latin typeface="Open Sans"/>
                <a:ea typeface="Open Sans"/>
                <a:cs typeface="Calibri"/>
              </a:rPr>
              <a:t>Despite</a:t>
            </a:r>
            <a:r>
              <a:rPr lang="en-US" sz="2000" dirty="0">
                <a:solidFill>
                  <a:srgbClr val="000000"/>
                </a:solidFill>
                <a:latin typeface="Open Sans"/>
                <a:ea typeface="+mn-lt"/>
                <a:cs typeface="+mn-lt"/>
              </a:rPr>
              <a:t> the SIADH resolution, mild hyponatremia persisted and the patient was maintained on salt tablets and a fluid restriction.</a:t>
            </a:r>
            <a:endParaRPr lang="en-US" sz="2000" dirty="0">
              <a:solidFill>
                <a:srgbClr val="000000"/>
              </a:solidFill>
              <a:latin typeface="Open Sans"/>
              <a:ea typeface="Open Sans"/>
              <a:cs typeface="Open Sans"/>
            </a:endParaRPr>
          </a:p>
        </p:txBody>
      </p:sp>
      <p:sp>
        <p:nvSpPr>
          <p:cNvPr id="39" name="TextBox 38"/>
          <p:cNvSpPr txBox="1"/>
          <p:nvPr/>
        </p:nvSpPr>
        <p:spPr>
          <a:xfrm>
            <a:off x="8759937" y="19189430"/>
            <a:ext cx="7232454" cy="1754326"/>
          </a:xfrm>
          <a:prstGeom prst="rect">
            <a:avLst/>
          </a:prstGeom>
          <a:noFill/>
        </p:spPr>
        <p:txBody>
          <a:bodyPr wrap="square" lIns="91440" tIns="45720" rIns="91440" bIns="45720" rtlCol="0" anchor="t">
            <a:spAutoFit/>
          </a:bodyPr>
          <a:lstStyle/>
          <a:p>
            <a:r>
              <a:rPr lang="en-US" sz="1800" b="1" dirty="0">
                <a:solidFill>
                  <a:srgbClr val="000000"/>
                </a:solidFill>
                <a:latin typeface="Open Sans"/>
                <a:ea typeface="Open Sans"/>
                <a:cs typeface="Open Sans"/>
              </a:rPr>
              <a:t>Graph 1 Serum Sodium:</a:t>
            </a:r>
            <a:r>
              <a:rPr lang="en-US" sz="1800" dirty="0">
                <a:solidFill>
                  <a:srgbClr val="000000"/>
                </a:solidFill>
                <a:latin typeface="Open Sans"/>
                <a:ea typeface="Open Sans"/>
                <a:cs typeface="Open Sans"/>
              </a:rPr>
              <a:t> Serum sodium is a diagnostic criteria for both DI and SIADH. In the graph, the patient's sodium level can be seen to increase during the DI period of the biphasic response and the decrease during the SIADH period. Although the DI and SIADH were considered resolved shortly after treatment, the patient continued to struggle with appropriate fluid balance.</a:t>
            </a:r>
            <a:endParaRPr lang="en-US" sz="1800" dirty="0">
              <a:cs typeface="Calibri"/>
            </a:endParaRPr>
          </a:p>
        </p:txBody>
      </p:sp>
      <p:pic>
        <p:nvPicPr>
          <p:cNvPr id="47" name="Picture 46" descr="Gold Boundless Bar" title="Gold Boundless Ba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43000" y="2833961"/>
            <a:ext cx="3877056" cy="950976"/>
          </a:xfrm>
          <a:prstGeom prst="rect">
            <a:avLst/>
          </a:prstGeom>
        </p:spPr>
      </p:pic>
      <p:cxnSp>
        <p:nvCxnSpPr>
          <p:cNvPr id="5" name="Straight Connector 4" descr="Gold rule line divider"/>
          <p:cNvCxnSpPr/>
          <p:nvPr/>
        </p:nvCxnSpPr>
        <p:spPr>
          <a:xfrm>
            <a:off x="8598568" y="5624635"/>
            <a:ext cx="0" cy="1534422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descr="Gold rule line divider"/>
          <p:cNvCxnSpPr>
            <a:cxnSpLocks/>
          </p:cNvCxnSpPr>
          <p:nvPr/>
        </p:nvCxnSpPr>
        <p:spPr>
          <a:xfrm>
            <a:off x="16298174" y="5294007"/>
            <a:ext cx="0" cy="1533606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descr="Gold rule line divider"/>
          <p:cNvCxnSpPr/>
          <p:nvPr/>
        </p:nvCxnSpPr>
        <p:spPr>
          <a:xfrm>
            <a:off x="24346568" y="5458380"/>
            <a:ext cx="0" cy="1534422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3" name="Picture 2" descr="White Block W"/>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943808" y="801493"/>
            <a:ext cx="3974592" cy="2685979"/>
          </a:xfrm>
          <a:prstGeom prst="rect">
            <a:avLst/>
          </a:prstGeom>
        </p:spPr>
      </p:pic>
      <p:pic>
        <p:nvPicPr>
          <p:cNvPr id="9" name="Picture 8">
            <a:extLst>
              <a:ext uri="{FF2B5EF4-FFF2-40B4-BE49-F238E27FC236}">
                <a16:creationId xmlns:a16="http://schemas.microsoft.com/office/drawing/2014/main" id="{DAC3F6D2-6840-9349-8D7F-D80E7D6D9739}"/>
              </a:ext>
            </a:extLst>
          </p:cNvPr>
          <p:cNvPicPr>
            <a:picLocks noChangeAspect="1"/>
          </p:cNvPicPr>
          <p:nvPr/>
        </p:nvPicPr>
        <p:blipFill>
          <a:blip r:embed="rId7"/>
          <a:stretch>
            <a:fillRect/>
          </a:stretch>
        </p:blipFill>
        <p:spPr>
          <a:xfrm>
            <a:off x="1142758" y="794677"/>
            <a:ext cx="6400800" cy="957551"/>
          </a:xfrm>
          <a:prstGeom prst="rect">
            <a:avLst/>
          </a:prstGeom>
        </p:spPr>
      </p:pic>
      <p:graphicFrame>
        <p:nvGraphicFramePr>
          <p:cNvPr id="24" name="Table 36">
            <a:extLst>
              <a:ext uri="{FF2B5EF4-FFF2-40B4-BE49-F238E27FC236}">
                <a16:creationId xmlns:a16="http://schemas.microsoft.com/office/drawing/2014/main" id="{C9C0DBCC-3BD8-4635-BA74-23BBDC771B1A}"/>
              </a:ext>
            </a:extLst>
          </p:cNvPr>
          <p:cNvGraphicFramePr>
            <a:graphicFrameLocks noGrp="1"/>
          </p:cNvGraphicFramePr>
          <p:nvPr>
            <p:extLst>
              <p:ext uri="{D42A27DB-BD31-4B8C-83A1-F6EECF244321}">
                <p14:modId xmlns:p14="http://schemas.microsoft.com/office/powerpoint/2010/main" val="1908818520"/>
              </p:ext>
            </p:extLst>
          </p:nvPr>
        </p:nvGraphicFramePr>
        <p:xfrm>
          <a:off x="24717377" y="6098486"/>
          <a:ext cx="7753338" cy="6065520"/>
        </p:xfrm>
        <a:graphic>
          <a:graphicData uri="http://schemas.openxmlformats.org/drawingml/2006/table">
            <a:tbl>
              <a:tblPr firstRow="1" bandRow="1">
                <a:tableStyleId>{5C22544A-7EE6-4342-B048-85BDC9FD1C3A}</a:tableStyleId>
              </a:tblPr>
              <a:tblGrid>
                <a:gridCol w="1979190">
                  <a:extLst>
                    <a:ext uri="{9D8B030D-6E8A-4147-A177-3AD203B41FA5}">
                      <a16:colId xmlns:a16="http://schemas.microsoft.com/office/drawing/2014/main" val="3131943535"/>
                    </a:ext>
                  </a:extLst>
                </a:gridCol>
                <a:gridCol w="2887074">
                  <a:extLst>
                    <a:ext uri="{9D8B030D-6E8A-4147-A177-3AD203B41FA5}">
                      <a16:colId xmlns:a16="http://schemas.microsoft.com/office/drawing/2014/main" val="286840710"/>
                    </a:ext>
                  </a:extLst>
                </a:gridCol>
                <a:gridCol w="2887074">
                  <a:extLst>
                    <a:ext uri="{9D8B030D-6E8A-4147-A177-3AD203B41FA5}">
                      <a16:colId xmlns:a16="http://schemas.microsoft.com/office/drawing/2014/main" val="3256897912"/>
                    </a:ext>
                  </a:extLst>
                </a:gridCol>
              </a:tblGrid>
              <a:tr h="370840">
                <a:tc>
                  <a:txBody>
                    <a:bodyPr/>
                    <a:lstStyle/>
                    <a:p>
                      <a:pPr algn="ctr"/>
                      <a:r>
                        <a:rPr lang="en-US" sz="2000" dirty="0">
                          <a:latin typeface="Open Sans"/>
                        </a:rPr>
                        <a:t>CONDITION</a:t>
                      </a:r>
                    </a:p>
                  </a:txBody>
                  <a:tcPr anchor="ctr"/>
                </a:tc>
                <a:tc>
                  <a:txBody>
                    <a:bodyPr/>
                    <a:lstStyle/>
                    <a:p>
                      <a:pPr algn="ctr"/>
                      <a:r>
                        <a:rPr lang="en-US" sz="2000" dirty="0">
                          <a:latin typeface="Open Sans"/>
                        </a:rPr>
                        <a:t>DIABETES INSIPIDUS</a:t>
                      </a:r>
                    </a:p>
                  </a:txBody>
                  <a:tcPr anchor="ctr"/>
                </a:tc>
                <a:tc>
                  <a:txBody>
                    <a:bodyPr/>
                    <a:lstStyle/>
                    <a:p>
                      <a:pPr algn="ctr"/>
                      <a:r>
                        <a:rPr lang="en-US" sz="2000" dirty="0">
                          <a:latin typeface="Open Sans"/>
                        </a:rPr>
                        <a:t>SYNDROME OF INAPPROPRIATE ANTIDIURETIC HORMONE</a:t>
                      </a:r>
                    </a:p>
                  </a:txBody>
                  <a:tcPr anchor="ctr"/>
                </a:tc>
                <a:extLst>
                  <a:ext uri="{0D108BD9-81ED-4DB2-BD59-A6C34878D82A}">
                    <a16:rowId xmlns:a16="http://schemas.microsoft.com/office/drawing/2014/main" val="1615753906"/>
                  </a:ext>
                </a:extLst>
              </a:tr>
              <a:tr h="370840">
                <a:tc>
                  <a:txBody>
                    <a:bodyPr/>
                    <a:lstStyle/>
                    <a:p>
                      <a:r>
                        <a:rPr lang="en-US" sz="1800" dirty="0">
                          <a:latin typeface="Open Sans"/>
                        </a:rPr>
                        <a:t>DIAGNOSTIC CRITERIA</a:t>
                      </a:r>
                    </a:p>
                  </a:txBody>
                  <a:tcPr/>
                </a:tc>
                <a:tc>
                  <a:txBody>
                    <a:bodyPr/>
                    <a:lstStyle/>
                    <a:p>
                      <a:pPr lvl="0" algn="l">
                        <a:lnSpc>
                          <a:spcPct val="100000"/>
                        </a:lnSpc>
                        <a:spcBef>
                          <a:spcPts val="0"/>
                        </a:spcBef>
                        <a:spcAft>
                          <a:spcPts val="0"/>
                        </a:spcAft>
                        <a:buNone/>
                      </a:pPr>
                      <a:r>
                        <a:rPr lang="en-US" sz="1800" b="0" i="0" u="none" strike="noStrike" noProof="0" dirty="0">
                          <a:latin typeface="Open Sans"/>
                        </a:rPr>
                        <a:t>Serum sodium: </a:t>
                      </a:r>
                      <a:endParaRPr lang="en-US" sz="1800" dirty="0">
                        <a:latin typeface="Open Sans"/>
                      </a:endParaRPr>
                    </a:p>
                    <a:p>
                      <a:pPr lvl="0" algn="l">
                        <a:lnSpc>
                          <a:spcPct val="100000"/>
                        </a:lnSpc>
                        <a:spcBef>
                          <a:spcPts val="0"/>
                        </a:spcBef>
                        <a:spcAft>
                          <a:spcPts val="600"/>
                        </a:spcAft>
                        <a:buNone/>
                      </a:pPr>
                      <a:r>
                        <a:rPr lang="en-US" sz="1800" b="0" i="0" u="none" strike="noStrike" noProof="0" dirty="0">
                          <a:latin typeface="Open Sans"/>
                        </a:rPr>
                        <a:t>     &gt;145 mmol/L </a:t>
                      </a:r>
                      <a:endParaRPr lang="en-US" sz="1800" dirty="0">
                        <a:latin typeface="Open Sans"/>
                      </a:endParaRPr>
                    </a:p>
                    <a:p>
                      <a:pPr lvl="0" algn="l">
                        <a:lnSpc>
                          <a:spcPct val="100000"/>
                        </a:lnSpc>
                        <a:spcBef>
                          <a:spcPts val="0"/>
                        </a:spcBef>
                        <a:spcAft>
                          <a:spcPts val="0"/>
                        </a:spcAft>
                        <a:buNone/>
                      </a:pPr>
                      <a:r>
                        <a:rPr lang="en-US" sz="1800" b="0" i="0" u="none" strike="noStrike" noProof="0" dirty="0">
                          <a:latin typeface="Open Sans"/>
                        </a:rPr>
                        <a:t>Urine osmolality: </a:t>
                      </a:r>
                      <a:endParaRPr lang="en-US" sz="1800" dirty="0">
                        <a:latin typeface="Open Sans"/>
                      </a:endParaRPr>
                    </a:p>
                    <a:p>
                      <a:pPr lvl="0">
                        <a:buNone/>
                      </a:pPr>
                      <a:r>
                        <a:rPr lang="en-US" sz="1800" b="0" i="0" u="none" strike="noStrike" noProof="0" dirty="0">
                          <a:latin typeface="Open Sans"/>
                        </a:rPr>
                        <a:t>     &lt;300 </a:t>
                      </a:r>
                      <a:r>
                        <a:rPr lang="en-US" sz="1800" b="0" i="0" u="none" strike="noStrike" noProof="0" dirty="0" err="1">
                          <a:latin typeface="Open Sans"/>
                        </a:rPr>
                        <a:t>mOsm</a:t>
                      </a:r>
                      <a:r>
                        <a:rPr lang="en-US" sz="1800" b="0" i="0" u="none" strike="noStrike" noProof="0" dirty="0">
                          <a:latin typeface="Open Sans"/>
                        </a:rPr>
                        <a:t>/kg</a:t>
                      </a:r>
                      <a:endParaRPr lang="en-US" sz="1800" dirty="0">
                        <a:latin typeface="Open Sans"/>
                      </a:endParaRPr>
                    </a:p>
                  </a:txBody>
                  <a:tcPr/>
                </a:tc>
                <a:tc>
                  <a:txBody>
                    <a:bodyPr/>
                    <a:lstStyle/>
                    <a:p>
                      <a:pPr lvl="0" algn="l">
                        <a:lnSpc>
                          <a:spcPct val="100000"/>
                        </a:lnSpc>
                        <a:spcBef>
                          <a:spcPts val="0"/>
                        </a:spcBef>
                        <a:spcAft>
                          <a:spcPts val="0"/>
                        </a:spcAft>
                        <a:buNone/>
                      </a:pPr>
                      <a:r>
                        <a:rPr lang="en-US" sz="1800" b="0" i="0" u="none" strike="noStrike" noProof="0" dirty="0">
                          <a:latin typeface="Open Sans"/>
                        </a:rPr>
                        <a:t>Sodium serum: </a:t>
                      </a:r>
                      <a:endParaRPr lang="en-US" sz="1800" dirty="0">
                        <a:latin typeface="Open Sans"/>
                      </a:endParaRPr>
                    </a:p>
                    <a:p>
                      <a:pPr lvl="0" algn="l">
                        <a:lnSpc>
                          <a:spcPct val="100000"/>
                        </a:lnSpc>
                        <a:spcBef>
                          <a:spcPts val="0"/>
                        </a:spcBef>
                        <a:spcAft>
                          <a:spcPts val="600"/>
                        </a:spcAft>
                        <a:buNone/>
                      </a:pPr>
                      <a:r>
                        <a:rPr lang="en-US" sz="1800" b="0" i="0" u="none" strike="noStrike" noProof="0" dirty="0">
                          <a:latin typeface="Open Sans"/>
                        </a:rPr>
                        <a:t>     &lt;135 mmol/L</a:t>
                      </a:r>
                      <a:endParaRPr lang="en-US" sz="1800" dirty="0">
                        <a:latin typeface="Open Sans"/>
                      </a:endParaRPr>
                    </a:p>
                    <a:p>
                      <a:pPr lvl="0" algn="l">
                        <a:lnSpc>
                          <a:spcPct val="100000"/>
                        </a:lnSpc>
                        <a:spcBef>
                          <a:spcPts val="0"/>
                        </a:spcBef>
                        <a:spcAft>
                          <a:spcPts val="0"/>
                        </a:spcAft>
                        <a:buNone/>
                      </a:pPr>
                      <a:r>
                        <a:rPr lang="en-US" sz="1800" b="0" i="0" u="none" strike="noStrike" noProof="0" dirty="0">
                          <a:latin typeface="Open Sans"/>
                        </a:rPr>
                        <a:t>Plasma osmolality: </a:t>
                      </a:r>
                      <a:endParaRPr lang="en-US" sz="1800" dirty="0">
                        <a:latin typeface="Open Sans"/>
                      </a:endParaRPr>
                    </a:p>
                    <a:p>
                      <a:pPr lvl="0" algn="l">
                        <a:lnSpc>
                          <a:spcPct val="100000"/>
                        </a:lnSpc>
                        <a:spcBef>
                          <a:spcPts val="0"/>
                        </a:spcBef>
                        <a:spcAft>
                          <a:spcPts val="600"/>
                        </a:spcAft>
                        <a:buNone/>
                      </a:pPr>
                      <a:r>
                        <a:rPr lang="en-US" sz="1800" b="0" i="0" u="none" strike="noStrike" noProof="0" dirty="0">
                          <a:latin typeface="Open Sans"/>
                        </a:rPr>
                        <a:t>     &lt;275 </a:t>
                      </a:r>
                      <a:r>
                        <a:rPr lang="en-US" sz="1800" b="0" i="0" u="none" strike="noStrike" noProof="0" err="1">
                          <a:latin typeface="Open Sans"/>
                        </a:rPr>
                        <a:t>mOSm</a:t>
                      </a:r>
                      <a:r>
                        <a:rPr lang="en-US" sz="1800" b="0" i="0" u="none" strike="noStrike" noProof="0" dirty="0">
                          <a:latin typeface="Open Sans"/>
                        </a:rPr>
                        <a:t>/kg</a:t>
                      </a:r>
                      <a:endParaRPr lang="en-US" sz="1800" dirty="0">
                        <a:latin typeface="Open Sans"/>
                      </a:endParaRPr>
                    </a:p>
                    <a:p>
                      <a:pPr lvl="0" algn="l">
                        <a:lnSpc>
                          <a:spcPct val="100000"/>
                        </a:lnSpc>
                        <a:spcBef>
                          <a:spcPts val="0"/>
                        </a:spcBef>
                        <a:spcAft>
                          <a:spcPts val="0"/>
                        </a:spcAft>
                        <a:buNone/>
                      </a:pPr>
                      <a:r>
                        <a:rPr lang="en-US" sz="1800" b="0" i="0" u="none" strike="noStrike" noProof="0" dirty="0">
                          <a:latin typeface="Open Sans"/>
                        </a:rPr>
                        <a:t>Urine osmolality: </a:t>
                      </a:r>
                      <a:endParaRPr lang="en-US" sz="1800" dirty="0">
                        <a:latin typeface="Open Sans"/>
                      </a:endParaRPr>
                    </a:p>
                    <a:p>
                      <a:pPr lvl="0" algn="l">
                        <a:lnSpc>
                          <a:spcPct val="100000"/>
                        </a:lnSpc>
                        <a:spcBef>
                          <a:spcPts val="0"/>
                        </a:spcBef>
                        <a:spcAft>
                          <a:spcPts val="0"/>
                        </a:spcAft>
                        <a:buNone/>
                      </a:pPr>
                      <a:r>
                        <a:rPr lang="en-US" sz="1800" b="0" i="0" u="none" strike="noStrike" noProof="0" dirty="0">
                          <a:latin typeface="Open Sans"/>
                        </a:rPr>
                        <a:t>     &gt;100 </a:t>
                      </a:r>
                      <a:r>
                        <a:rPr lang="en-US" sz="1800" b="0" i="0" u="none" strike="noStrike" noProof="0" err="1">
                          <a:latin typeface="Open Sans"/>
                        </a:rPr>
                        <a:t>mOsm</a:t>
                      </a:r>
                      <a:r>
                        <a:rPr lang="en-US" sz="1800" b="0" i="0" u="none" strike="noStrike" noProof="0" dirty="0">
                          <a:latin typeface="Open Sans"/>
                        </a:rPr>
                        <a:t>/kg </a:t>
                      </a:r>
                      <a:endParaRPr lang="en-US" sz="1800" dirty="0">
                        <a:latin typeface="Open Sans"/>
                      </a:endParaRPr>
                    </a:p>
                    <a:p>
                      <a:pPr lvl="0" algn="l">
                        <a:lnSpc>
                          <a:spcPct val="100000"/>
                        </a:lnSpc>
                        <a:spcBef>
                          <a:spcPts val="0"/>
                        </a:spcBef>
                        <a:spcAft>
                          <a:spcPts val="0"/>
                        </a:spcAft>
                        <a:buNone/>
                      </a:pPr>
                      <a:r>
                        <a:rPr lang="en-US" sz="1800" b="0" i="0" u="none" strike="noStrike" noProof="0" dirty="0">
                          <a:latin typeface="Open Sans"/>
                        </a:rPr>
                        <a:t>     over serum </a:t>
                      </a:r>
                      <a:endParaRPr lang="en-US" sz="1800" dirty="0">
                        <a:latin typeface="Open Sans"/>
                      </a:endParaRPr>
                    </a:p>
                    <a:p>
                      <a:pPr lvl="0" algn="l">
                        <a:lnSpc>
                          <a:spcPct val="100000"/>
                        </a:lnSpc>
                        <a:spcBef>
                          <a:spcPts val="0"/>
                        </a:spcBef>
                        <a:spcAft>
                          <a:spcPts val="600"/>
                        </a:spcAft>
                        <a:buNone/>
                      </a:pPr>
                      <a:r>
                        <a:rPr lang="en-US" sz="1800" b="0" i="0" u="none" strike="noStrike" noProof="0" dirty="0">
                          <a:latin typeface="Open Sans"/>
                        </a:rPr>
                        <a:t>     osmolality</a:t>
                      </a:r>
                      <a:endParaRPr lang="en-US" sz="1800" dirty="0">
                        <a:latin typeface="Open Sans"/>
                      </a:endParaRPr>
                    </a:p>
                    <a:p>
                      <a:pPr lvl="0" algn="l">
                        <a:lnSpc>
                          <a:spcPct val="100000"/>
                        </a:lnSpc>
                        <a:spcBef>
                          <a:spcPts val="0"/>
                        </a:spcBef>
                        <a:spcAft>
                          <a:spcPts val="600"/>
                        </a:spcAft>
                        <a:buNone/>
                      </a:pPr>
                      <a:r>
                        <a:rPr lang="en-US" sz="1800" b="0" i="0" u="none" strike="noStrike" noProof="0" dirty="0">
                          <a:latin typeface="Open Sans"/>
                        </a:rPr>
                        <a:t>Normal blood volume</a:t>
                      </a:r>
                      <a:endParaRPr lang="en-US" sz="1800" dirty="0">
                        <a:latin typeface="Open Sans"/>
                      </a:endParaRPr>
                    </a:p>
                    <a:p>
                      <a:pPr lvl="0" algn="l">
                        <a:lnSpc>
                          <a:spcPct val="100000"/>
                        </a:lnSpc>
                        <a:spcBef>
                          <a:spcPts val="0"/>
                        </a:spcBef>
                        <a:spcAft>
                          <a:spcPts val="0"/>
                        </a:spcAft>
                        <a:buNone/>
                      </a:pPr>
                      <a:r>
                        <a:rPr lang="en-US" sz="1800" b="0" i="0" u="none" strike="noStrike" noProof="0" dirty="0">
                          <a:latin typeface="Open Sans"/>
                        </a:rPr>
                        <a:t>Urine sodium: </a:t>
                      </a:r>
                      <a:endParaRPr lang="en-US" sz="1800" dirty="0">
                        <a:latin typeface="Open Sans"/>
                      </a:endParaRPr>
                    </a:p>
                    <a:p>
                      <a:pPr lvl="0">
                        <a:buNone/>
                      </a:pPr>
                      <a:r>
                        <a:rPr lang="en-US" sz="1800" b="0" i="0" u="none" strike="noStrike" noProof="0" dirty="0">
                          <a:latin typeface="Open Sans"/>
                        </a:rPr>
                        <a:t>     &gt;30 </a:t>
                      </a:r>
                      <a:r>
                        <a:rPr lang="en-US" sz="1800" b="0" i="0" u="none" strike="noStrike" noProof="0" err="1">
                          <a:latin typeface="Open Sans"/>
                        </a:rPr>
                        <a:t>mEq</a:t>
                      </a:r>
                      <a:r>
                        <a:rPr lang="en-US" sz="1800" b="0" i="0" u="none" strike="noStrike" noProof="0" dirty="0">
                          <a:latin typeface="Open Sans"/>
                        </a:rPr>
                        <a:t>/L</a:t>
                      </a:r>
                      <a:endParaRPr lang="en-US" sz="1800" dirty="0">
                        <a:latin typeface="Open Sans"/>
                      </a:endParaRPr>
                    </a:p>
                  </a:txBody>
                  <a:tcPr/>
                </a:tc>
                <a:extLst>
                  <a:ext uri="{0D108BD9-81ED-4DB2-BD59-A6C34878D82A}">
                    <a16:rowId xmlns:a16="http://schemas.microsoft.com/office/drawing/2014/main" val="654352555"/>
                  </a:ext>
                </a:extLst>
              </a:tr>
              <a:tr h="370839">
                <a:tc>
                  <a:txBody>
                    <a:bodyPr/>
                    <a:lstStyle/>
                    <a:p>
                      <a:pPr lvl="0">
                        <a:buNone/>
                      </a:pPr>
                      <a:r>
                        <a:rPr lang="en-US" sz="1800" dirty="0">
                          <a:latin typeface="Open Sans"/>
                        </a:rPr>
                        <a:t>CLINICAL MANAGEMENT GUIDELINES</a:t>
                      </a:r>
                    </a:p>
                  </a:txBody>
                  <a:tcPr/>
                </a:tc>
                <a:tc>
                  <a:txBody>
                    <a:bodyPr/>
                    <a:lstStyle/>
                    <a:p>
                      <a:pPr lvl="0">
                        <a:spcAft>
                          <a:spcPts val="600"/>
                        </a:spcAft>
                        <a:buNone/>
                      </a:pPr>
                      <a:r>
                        <a:rPr lang="en-US" sz="1800" b="0" i="0" u="none" strike="noStrike" noProof="0" dirty="0">
                          <a:latin typeface="Open Sans"/>
                        </a:rPr>
                        <a:t>Replace free water losses</a:t>
                      </a:r>
                    </a:p>
                    <a:p>
                      <a:pPr lvl="0">
                        <a:buNone/>
                      </a:pPr>
                      <a:r>
                        <a:rPr lang="en-US" sz="1800" b="0" i="0" u="none" strike="noStrike" noProof="0" dirty="0">
                          <a:latin typeface="Open Sans"/>
                        </a:rPr>
                        <a:t>Administer hormone analog d -</a:t>
                      </a:r>
                      <a:r>
                        <a:rPr lang="en-US" sz="1800" b="0" i="0" u="none" strike="noStrike" noProof="0" dirty="0" err="1">
                          <a:latin typeface="Open Sans"/>
                        </a:rPr>
                        <a:t>deargino</a:t>
                      </a:r>
                      <a:r>
                        <a:rPr lang="en-US" sz="1800" b="0" i="0" u="none" strike="noStrike" noProof="0" dirty="0">
                          <a:latin typeface="Open Sans"/>
                        </a:rPr>
                        <a:t>-vasopressin (DDVAP)</a:t>
                      </a:r>
                      <a:endParaRPr lang="en-US" sz="1800" dirty="0"/>
                    </a:p>
                  </a:txBody>
                  <a:tcPr/>
                </a:tc>
                <a:tc>
                  <a:txBody>
                    <a:bodyPr/>
                    <a:lstStyle/>
                    <a:p>
                      <a:pPr lvl="0">
                        <a:spcAft>
                          <a:spcPts val="600"/>
                        </a:spcAft>
                        <a:buNone/>
                      </a:pPr>
                      <a:r>
                        <a:rPr lang="en-US" sz="1800" b="0" i="0" u="none" strike="noStrike" noProof="0" dirty="0">
                          <a:latin typeface="Open Sans"/>
                        </a:rPr>
                        <a:t>Fluid restriction</a:t>
                      </a:r>
                    </a:p>
                    <a:p>
                      <a:pPr lvl="0">
                        <a:spcAft>
                          <a:spcPts val="600"/>
                        </a:spcAft>
                        <a:buNone/>
                      </a:pPr>
                      <a:r>
                        <a:rPr lang="en-US" sz="1800" b="0" i="0" u="none" strike="noStrike" noProof="0" dirty="0">
                          <a:latin typeface="Open Sans"/>
                        </a:rPr>
                        <a:t>Hypertonic saline administration</a:t>
                      </a:r>
                    </a:p>
                    <a:p>
                      <a:pPr lvl="0">
                        <a:spcAft>
                          <a:spcPts val="600"/>
                        </a:spcAft>
                        <a:buNone/>
                      </a:pPr>
                      <a:r>
                        <a:rPr lang="en-US" sz="1800" b="0" i="0" u="none" strike="noStrike" noProof="0" dirty="0">
                          <a:latin typeface="Open Sans"/>
                        </a:rPr>
                        <a:t>Salt tablets</a:t>
                      </a:r>
                    </a:p>
                  </a:txBody>
                  <a:tcPr/>
                </a:tc>
                <a:extLst>
                  <a:ext uri="{0D108BD9-81ED-4DB2-BD59-A6C34878D82A}">
                    <a16:rowId xmlns:a16="http://schemas.microsoft.com/office/drawing/2014/main" val="3285933496"/>
                  </a:ext>
                </a:extLst>
              </a:tr>
            </a:tbl>
          </a:graphicData>
        </a:graphic>
      </p:graphicFrame>
      <p:sp>
        <p:nvSpPr>
          <p:cNvPr id="58" name="TextBox 57">
            <a:extLst>
              <a:ext uri="{FF2B5EF4-FFF2-40B4-BE49-F238E27FC236}">
                <a16:creationId xmlns:a16="http://schemas.microsoft.com/office/drawing/2014/main" id="{B788B36F-AC39-444F-B415-6EE64686A455}"/>
              </a:ext>
            </a:extLst>
          </p:cNvPr>
          <p:cNvSpPr txBox="1"/>
          <p:nvPr/>
        </p:nvSpPr>
        <p:spPr>
          <a:xfrm>
            <a:off x="24850721" y="5540155"/>
            <a:ext cx="7486650" cy="492443"/>
          </a:xfrm>
          <a:prstGeom prst="rect">
            <a:avLst/>
          </a:prstGeom>
          <a:noFill/>
        </p:spPr>
        <p:txBody>
          <a:bodyPr wrap="square" lIns="91440" tIns="45720" rIns="91440" bIns="45720" rtlCol="0" anchor="t">
            <a:spAutoFit/>
          </a:bodyPr>
          <a:lstStyle/>
          <a:p>
            <a:pPr algn="ctr"/>
            <a:r>
              <a:rPr lang="en-US" sz="2600" b="1" dirty="0">
                <a:latin typeface="Uni Sans Book"/>
              </a:rPr>
              <a:t>Diagnostic Criteria and Management</a:t>
            </a:r>
            <a:endParaRPr lang="en-US" sz="2600" b="1" dirty="0">
              <a:cs typeface="Calibri"/>
            </a:endParaRPr>
          </a:p>
        </p:txBody>
      </p:sp>
      <p:grpSp>
        <p:nvGrpSpPr>
          <p:cNvPr id="15" name="Group 14">
            <a:extLst>
              <a:ext uri="{FF2B5EF4-FFF2-40B4-BE49-F238E27FC236}">
                <a16:creationId xmlns:a16="http://schemas.microsoft.com/office/drawing/2014/main" id="{8DC4016B-DFE7-4783-BC36-DA0D79ABE550}"/>
              </a:ext>
            </a:extLst>
          </p:cNvPr>
          <p:cNvGrpSpPr/>
          <p:nvPr/>
        </p:nvGrpSpPr>
        <p:grpSpPr>
          <a:xfrm>
            <a:off x="683005" y="10004556"/>
            <a:ext cx="7614260" cy="7126683"/>
            <a:chOff x="663290" y="9271734"/>
            <a:chExt cx="7614260" cy="7126683"/>
          </a:xfrm>
        </p:grpSpPr>
        <p:sp>
          <p:nvSpPr>
            <p:cNvPr id="20" name="TextBox 19"/>
            <p:cNvSpPr txBox="1"/>
            <p:nvPr/>
          </p:nvSpPr>
          <p:spPr>
            <a:xfrm>
              <a:off x="663290" y="15382754"/>
              <a:ext cx="7614260" cy="1015663"/>
            </a:xfrm>
            <a:prstGeom prst="rect">
              <a:avLst/>
            </a:prstGeom>
            <a:noFill/>
          </p:spPr>
          <p:txBody>
            <a:bodyPr wrap="square" lIns="91440" tIns="45720" rIns="91440" bIns="45720" rtlCol="0" anchor="t">
              <a:spAutoFit/>
            </a:bodyPr>
            <a:lstStyle/>
            <a:p>
              <a:r>
                <a:rPr lang="en-US" sz="1600" dirty="0">
                  <a:solidFill>
                    <a:srgbClr val="000000"/>
                  </a:solidFill>
                  <a:latin typeface="Open Sans"/>
                  <a:ea typeface="Open Sans"/>
                  <a:cs typeface="Open Sans"/>
                </a:rPr>
                <a:t>IMAGE 1: Pituitary gland structure. Pituitary tumors can be removed in several ways. All of these methods and the tumor itself can damage the cells that transport and release hormones.</a:t>
              </a:r>
              <a:endParaRPr lang="en-US" sz="1600" dirty="0">
                <a:solidFill>
                  <a:srgbClr val="000000"/>
                </a:solidFill>
                <a:latin typeface="Open Sans" charset="0"/>
                <a:ea typeface="Open Sans" charset="0"/>
                <a:cs typeface="Open Sans" charset="0"/>
              </a:endParaRPr>
            </a:p>
            <a:p>
              <a:r>
                <a:rPr lang="en-US" sz="1200" dirty="0">
                  <a:solidFill>
                    <a:srgbClr val="000000"/>
                  </a:solidFill>
                  <a:latin typeface="Open Sans"/>
                  <a:ea typeface="+mn-lt"/>
                  <a:cs typeface="+mn-lt"/>
                </a:rPr>
                <a:t>Illustration from Anatomy &amp; Physiology, </a:t>
              </a:r>
              <a:r>
                <a:rPr lang="en-US" sz="1200" dirty="0" err="1">
                  <a:solidFill>
                    <a:srgbClr val="000000"/>
                  </a:solidFill>
                  <a:latin typeface="Open Sans"/>
                  <a:ea typeface="+mn-lt"/>
                  <a:cs typeface="+mn-lt"/>
                </a:rPr>
                <a:t>Connexions</a:t>
              </a:r>
              <a:r>
                <a:rPr lang="en-US" sz="1200" dirty="0">
                  <a:solidFill>
                    <a:srgbClr val="000000"/>
                  </a:solidFill>
                  <a:latin typeface="Open Sans"/>
                  <a:ea typeface="+mn-lt"/>
                  <a:cs typeface="+mn-lt"/>
                </a:rPr>
                <a:t> Web site. http://cnx.org/content/col11496/1.6/</a:t>
              </a:r>
              <a:endParaRPr lang="en-US" sz="1200" dirty="0">
                <a:solidFill>
                  <a:srgbClr val="000000"/>
                </a:solidFill>
                <a:latin typeface="Open Sans"/>
                <a:ea typeface="Open Sans"/>
                <a:cs typeface="Open Sans"/>
              </a:endParaRPr>
            </a:p>
          </p:txBody>
        </p:sp>
        <p:pic>
          <p:nvPicPr>
            <p:cNvPr id="43" name="Picture 43" descr="Diagram&#10;&#10;Description automatically generated">
              <a:extLst>
                <a:ext uri="{FF2B5EF4-FFF2-40B4-BE49-F238E27FC236}">
                  <a16:creationId xmlns:a16="http://schemas.microsoft.com/office/drawing/2014/main" id="{196FE819-663F-42B4-9E0C-228409D13C8A}"/>
                </a:ext>
              </a:extLst>
            </p:cNvPr>
            <p:cNvPicPr>
              <a:picLocks noChangeAspect="1"/>
            </p:cNvPicPr>
            <p:nvPr/>
          </p:nvPicPr>
          <p:blipFill>
            <a:blip r:embed="rId8"/>
            <a:stretch>
              <a:fillRect/>
            </a:stretch>
          </p:blipFill>
          <p:spPr>
            <a:xfrm>
              <a:off x="750931" y="9271734"/>
              <a:ext cx="7471638" cy="60273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grpSp>
      <p:pic>
        <p:nvPicPr>
          <p:cNvPr id="6" name="Picture 5" descr="Gold boundless bar">
            <a:extLst>
              <a:ext uri="{FF2B5EF4-FFF2-40B4-BE49-F238E27FC236}">
                <a16:creationId xmlns:a16="http://schemas.microsoft.com/office/drawing/2014/main" id="{75C1302B-1C6C-4039-AF4B-5ED6D1DF4F2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6285" y="6120211"/>
            <a:ext cx="1399032" cy="112776"/>
          </a:xfrm>
          <a:prstGeom prst="rect">
            <a:avLst/>
          </a:prstGeom>
        </p:spPr>
      </p:pic>
      <p:sp>
        <p:nvSpPr>
          <p:cNvPr id="12" name="TextBox 11" descr="Section Header and gold boundless bar">
            <a:extLst>
              <a:ext uri="{FF2B5EF4-FFF2-40B4-BE49-F238E27FC236}">
                <a16:creationId xmlns:a16="http://schemas.microsoft.com/office/drawing/2014/main" id="{EA9D0EA2-A439-4FAE-92E7-386A790933A9}"/>
              </a:ext>
            </a:extLst>
          </p:cNvPr>
          <p:cNvSpPr txBox="1"/>
          <p:nvPr/>
        </p:nvSpPr>
        <p:spPr>
          <a:xfrm>
            <a:off x="670538" y="5328630"/>
            <a:ext cx="6972300" cy="707886"/>
          </a:xfrm>
          <a:prstGeom prst="rect">
            <a:avLst/>
          </a:prstGeom>
          <a:noFill/>
        </p:spPr>
        <p:txBody>
          <a:bodyPr wrap="square" lIns="91440" tIns="45720" rIns="91440" bIns="45720" rtlCol="0" anchor="t">
            <a:spAutoFit/>
          </a:bodyPr>
          <a:lstStyle/>
          <a:p>
            <a:r>
              <a:rPr lang="en-US" sz="4000" b="1">
                <a:latin typeface="Encode Sans Normal Black"/>
              </a:rPr>
              <a:t>Introduction</a:t>
            </a:r>
            <a:endParaRPr lang="en-US"/>
          </a:p>
        </p:txBody>
      </p:sp>
      <p:sp>
        <p:nvSpPr>
          <p:cNvPr id="46" name="TextBox 45">
            <a:extLst>
              <a:ext uri="{FF2B5EF4-FFF2-40B4-BE49-F238E27FC236}">
                <a16:creationId xmlns:a16="http://schemas.microsoft.com/office/drawing/2014/main" id="{2980E751-C6AE-4E51-8300-82BEEF30C74D}"/>
              </a:ext>
            </a:extLst>
          </p:cNvPr>
          <p:cNvSpPr txBox="1"/>
          <p:nvPr/>
        </p:nvSpPr>
        <p:spPr>
          <a:xfrm>
            <a:off x="16599185" y="19190152"/>
            <a:ext cx="7719058" cy="2031325"/>
          </a:xfrm>
          <a:prstGeom prst="rect">
            <a:avLst/>
          </a:prstGeom>
          <a:noFill/>
        </p:spPr>
        <p:txBody>
          <a:bodyPr wrap="square" lIns="91440" tIns="45720" rIns="91440" bIns="45720" rtlCol="0" anchor="t">
            <a:spAutoFit/>
          </a:bodyPr>
          <a:lstStyle/>
          <a:p>
            <a:r>
              <a:rPr lang="en-US" sz="1800" b="1" dirty="0">
                <a:solidFill>
                  <a:srgbClr val="000000"/>
                </a:solidFill>
                <a:latin typeface="Open Sans"/>
                <a:ea typeface="Open Sans"/>
                <a:cs typeface="Open Sans"/>
              </a:rPr>
              <a:t>Graph 2 Serum Osmolality:</a:t>
            </a:r>
            <a:r>
              <a:rPr lang="en-US" sz="1800" dirty="0">
                <a:solidFill>
                  <a:srgbClr val="000000"/>
                </a:solidFill>
                <a:latin typeface="Open Sans"/>
                <a:ea typeface="Open Sans"/>
                <a:cs typeface="Open Sans"/>
              </a:rPr>
              <a:t> Serum osmolality is not a direct diagnostic criteria for DI, but it does reflect the hypernatremia. In SIADH, the difference between the serum and urine osmolality is one of the diagnostic criteria. In this graph, the period in which the urine osmolality is more than 100 </a:t>
            </a:r>
            <a:r>
              <a:rPr lang="en-US" sz="1800" dirty="0" err="1">
                <a:solidFill>
                  <a:srgbClr val="000000"/>
                </a:solidFill>
                <a:latin typeface="Open Sans"/>
                <a:ea typeface="Open Sans"/>
                <a:cs typeface="Open Sans"/>
              </a:rPr>
              <a:t>mOsm</a:t>
            </a:r>
            <a:r>
              <a:rPr lang="en-US" sz="1800" dirty="0">
                <a:solidFill>
                  <a:srgbClr val="000000"/>
                </a:solidFill>
                <a:latin typeface="Open Sans"/>
                <a:ea typeface="Open Sans"/>
                <a:cs typeface="Open Sans"/>
              </a:rPr>
              <a:t>/L greater than the serum osmolality is indicated by the green bar above the plotted points. This indicator reflects inappropriately concentrated urine.</a:t>
            </a:r>
          </a:p>
        </p:txBody>
      </p:sp>
      <p:grpSp>
        <p:nvGrpSpPr>
          <p:cNvPr id="48" name="Group 47" descr="Section Header and gold boundless bar">
            <a:extLst>
              <a:ext uri="{FF2B5EF4-FFF2-40B4-BE49-F238E27FC236}">
                <a16:creationId xmlns:a16="http://schemas.microsoft.com/office/drawing/2014/main" id="{B586F0AB-64CE-43BF-ADC8-8F7387EE979E}"/>
              </a:ext>
            </a:extLst>
          </p:cNvPr>
          <p:cNvGrpSpPr/>
          <p:nvPr/>
        </p:nvGrpSpPr>
        <p:grpSpPr>
          <a:xfrm>
            <a:off x="24766523" y="17392420"/>
            <a:ext cx="6972300" cy="788855"/>
            <a:chOff x="8956548" y="11693732"/>
            <a:chExt cx="6972300" cy="933233"/>
          </a:xfrm>
        </p:grpSpPr>
        <p:sp>
          <p:nvSpPr>
            <p:cNvPr id="49" name="TextBox 48" descr="Section Header ">
              <a:extLst>
                <a:ext uri="{FF2B5EF4-FFF2-40B4-BE49-F238E27FC236}">
                  <a16:creationId xmlns:a16="http://schemas.microsoft.com/office/drawing/2014/main" id="{0E959189-BE06-447D-BFC8-E124C7950CAF}"/>
                </a:ext>
              </a:extLst>
            </p:cNvPr>
            <p:cNvSpPr txBox="1"/>
            <p:nvPr/>
          </p:nvSpPr>
          <p:spPr>
            <a:xfrm>
              <a:off x="8956548" y="11693732"/>
              <a:ext cx="6972300" cy="707886"/>
            </a:xfrm>
            <a:prstGeom prst="rect">
              <a:avLst/>
            </a:prstGeom>
            <a:noFill/>
          </p:spPr>
          <p:txBody>
            <a:bodyPr wrap="square" lIns="91440" tIns="45720" rIns="91440" bIns="45720" rtlCol="0" anchor="t">
              <a:spAutoFit/>
            </a:bodyPr>
            <a:lstStyle/>
            <a:p>
              <a:r>
                <a:rPr lang="en-US" sz="4000" b="1" dirty="0">
                  <a:latin typeface="Encode Sans Normal Black"/>
                </a:rPr>
                <a:t>References</a:t>
              </a:r>
              <a:endParaRPr lang="en-US" dirty="0"/>
            </a:p>
          </p:txBody>
        </p:sp>
        <p:pic>
          <p:nvPicPr>
            <p:cNvPr id="50" name="Picture 49" descr="gold boundless bar">
              <a:extLst>
                <a:ext uri="{FF2B5EF4-FFF2-40B4-BE49-F238E27FC236}">
                  <a16:creationId xmlns:a16="http://schemas.microsoft.com/office/drawing/2014/main" id="{807827EE-A2E5-41A3-8152-B0AA8BF87A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49895" y="12514189"/>
              <a:ext cx="1399032" cy="112776"/>
            </a:xfrm>
            <a:prstGeom prst="rect">
              <a:avLst/>
            </a:prstGeom>
          </p:spPr>
        </p:pic>
      </p:grpSp>
      <p:sp>
        <p:nvSpPr>
          <p:cNvPr id="14" name="TextBox 13">
            <a:extLst>
              <a:ext uri="{FF2B5EF4-FFF2-40B4-BE49-F238E27FC236}">
                <a16:creationId xmlns:a16="http://schemas.microsoft.com/office/drawing/2014/main" id="{F2F49DB6-3926-4ADD-8B24-5BE1E77D35FA}"/>
              </a:ext>
            </a:extLst>
          </p:cNvPr>
          <p:cNvSpPr txBox="1"/>
          <p:nvPr/>
        </p:nvSpPr>
        <p:spPr>
          <a:xfrm>
            <a:off x="24760990" y="18339735"/>
            <a:ext cx="8027468" cy="33239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solidFill>
                  <a:srgbClr val="000000"/>
                </a:solidFill>
                <a:latin typeface="Open Sans"/>
                <a:ea typeface="+mn-lt"/>
                <a:cs typeface="+mn-lt"/>
              </a:rPr>
              <a:t>1. Surgery for Pituitary Tumors. American Cancer Society. Published November 2, 2017. Accessed July 13, 2021. </a:t>
            </a:r>
            <a:r>
              <a:rPr lang="en-US" sz="1400" dirty="0">
                <a:solidFill>
                  <a:srgbClr val="000000"/>
                </a:solidFill>
                <a:latin typeface="Open Sans"/>
                <a:ea typeface="+mn-lt"/>
                <a:cs typeface="+mn-lt"/>
                <a:hlinkClick r:id="rId9">
                  <a:extLst>
                    <a:ext uri="{A12FA001-AC4F-418D-AE19-62706E023703}">
                      <ahyp:hlinkClr xmlns:ahyp="http://schemas.microsoft.com/office/drawing/2018/hyperlinkcolor" val="tx"/>
                    </a:ext>
                  </a:extLst>
                </a:hlinkClick>
              </a:rPr>
              <a:t>https://www.cancer.org/cancer/pituitary-tumors/treating/surgery.html</a:t>
            </a:r>
            <a:r>
              <a:rPr lang="en-US" sz="1400" dirty="0">
                <a:solidFill>
                  <a:srgbClr val="000000"/>
                </a:solidFill>
                <a:latin typeface="Open Sans"/>
                <a:ea typeface="+mn-lt"/>
                <a:cs typeface="+mn-lt"/>
              </a:rPr>
              <a:t> </a:t>
            </a:r>
            <a:endParaRPr lang="en-US" sz="1400" dirty="0">
              <a:solidFill>
                <a:srgbClr val="000000"/>
              </a:solidFill>
              <a:latin typeface="Open Sans"/>
              <a:ea typeface="Open Sans"/>
              <a:cs typeface="Calibri"/>
            </a:endParaRPr>
          </a:p>
          <a:p>
            <a:r>
              <a:rPr lang="en-US" sz="1400" dirty="0">
                <a:solidFill>
                  <a:srgbClr val="000000"/>
                </a:solidFill>
                <a:latin typeface="Open Sans"/>
                <a:ea typeface="+mn-lt"/>
                <a:cs typeface="+mn-lt"/>
              </a:rPr>
              <a:t>2. Mitchell-Brown F, Stephens-</a:t>
            </a:r>
            <a:r>
              <a:rPr lang="en-US" sz="1400" dirty="0" err="1">
                <a:solidFill>
                  <a:srgbClr val="000000"/>
                </a:solidFill>
                <a:latin typeface="Open Sans"/>
                <a:ea typeface="+mn-lt"/>
                <a:cs typeface="+mn-lt"/>
              </a:rPr>
              <a:t>DiLeo</a:t>
            </a:r>
            <a:r>
              <a:rPr lang="en-US" sz="1400" dirty="0">
                <a:solidFill>
                  <a:srgbClr val="000000"/>
                </a:solidFill>
                <a:latin typeface="Open Sans"/>
                <a:ea typeface="+mn-lt"/>
                <a:cs typeface="+mn-lt"/>
              </a:rPr>
              <a:t> R. Managing panhypopituitarism in adults. </a:t>
            </a:r>
            <a:r>
              <a:rPr lang="en-US" sz="1400" i="1" dirty="0">
                <a:solidFill>
                  <a:srgbClr val="000000"/>
                </a:solidFill>
                <a:latin typeface="Open Sans"/>
                <a:ea typeface="+mn-lt"/>
                <a:cs typeface="+mn-lt"/>
              </a:rPr>
              <a:t>Nursing2021</a:t>
            </a:r>
            <a:r>
              <a:rPr lang="en-US" sz="1400" dirty="0">
                <a:solidFill>
                  <a:srgbClr val="000000"/>
                </a:solidFill>
                <a:latin typeface="Open Sans"/>
                <a:ea typeface="+mn-lt"/>
                <a:cs typeface="+mn-lt"/>
              </a:rPr>
              <a:t>. 2017;47(12):26-31. doi:10.1097/01.NURSE.0000526883.02682.22 </a:t>
            </a:r>
            <a:endParaRPr lang="en-US" sz="1400" dirty="0">
              <a:solidFill>
                <a:srgbClr val="000000"/>
              </a:solidFill>
              <a:latin typeface="Open Sans"/>
              <a:ea typeface="Open Sans"/>
              <a:cs typeface="Calibri"/>
            </a:endParaRPr>
          </a:p>
          <a:p>
            <a:r>
              <a:rPr lang="en-US" sz="1400" dirty="0">
                <a:solidFill>
                  <a:srgbClr val="000000"/>
                </a:solidFill>
                <a:latin typeface="Open Sans"/>
                <a:ea typeface="+mn-lt"/>
                <a:cs typeface="+mn-lt"/>
              </a:rPr>
              <a:t>3. </a:t>
            </a:r>
            <a:r>
              <a:rPr lang="en-US" sz="1400" dirty="0" err="1">
                <a:solidFill>
                  <a:srgbClr val="000000"/>
                </a:solidFill>
                <a:latin typeface="Open Sans"/>
                <a:ea typeface="+mn-lt"/>
                <a:cs typeface="+mn-lt"/>
              </a:rPr>
              <a:t>Harrois</a:t>
            </a:r>
            <a:r>
              <a:rPr lang="en-US" sz="1400" dirty="0">
                <a:solidFill>
                  <a:srgbClr val="000000"/>
                </a:solidFill>
                <a:latin typeface="Open Sans"/>
                <a:ea typeface="+mn-lt"/>
                <a:cs typeface="+mn-lt"/>
              </a:rPr>
              <a:t> A, Anstey JR. Diabetes Insipidus and Syndrome of Inappropriate Antidiuretic Hormone in Critically Ill Patients. </a:t>
            </a:r>
            <a:r>
              <a:rPr lang="en-US" sz="1400" i="1" dirty="0">
                <a:solidFill>
                  <a:srgbClr val="000000"/>
                </a:solidFill>
                <a:latin typeface="Open Sans"/>
                <a:ea typeface="+mn-lt"/>
                <a:cs typeface="+mn-lt"/>
              </a:rPr>
              <a:t>Crit Care Clin</a:t>
            </a:r>
            <a:r>
              <a:rPr lang="en-US" sz="1400" dirty="0">
                <a:solidFill>
                  <a:srgbClr val="000000"/>
                </a:solidFill>
                <a:latin typeface="Open Sans"/>
                <a:ea typeface="+mn-lt"/>
                <a:cs typeface="+mn-lt"/>
              </a:rPr>
              <a:t>. 2019;35(2):187-200. doi:10.1016/j.ccc.2018.11.001 </a:t>
            </a:r>
            <a:endParaRPr lang="en-US" sz="1400" dirty="0">
              <a:solidFill>
                <a:srgbClr val="000000"/>
              </a:solidFill>
              <a:latin typeface="Open Sans"/>
              <a:ea typeface="Open Sans"/>
              <a:cs typeface="Calibri"/>
            </a:endParaRPr>
          </a:p>
          <a:p>
            <a:r>
              <a:rPr lang="en-US" sz="1400" dirty="0">
                <a:solidFill>
                  <a:srgbClr val="000000"/>
                </a:solidFill>
                <a:latin typeface="Open Sans"/>
                <a:ea typeface="+mn-lt"/>
                <a:cs typeface="+mn-lt"/>
              </a:rPr>
              <a:t>4. Lamas C, del Pozo C, Villabona C. Clinical guidelines for management of diabetes insipidus and syndrome of inappropriate antidiuretic hormone secretion after pituitary surgery. </a:t>
            </a:r>
            <a:r>
              <a:rPr lang="en-US" sz="1400" i="1" dirty="0">
                <a:solidFill>
                  <a:srgbClr val="000000"/>
                </a:solidFill>
                <a:latin typeface="Open Sans"/>
                <a:ea typeface="+mn-lt"/>
                <a:cs typeface="+mn-lt"/>
              </a:rPr>
              <a:t>Endocrinol </a:t>
            </a:r>
            <a:r>
              <a:rPr lang="en-US" sz="1400" i="1" dirty="0" err="1">
                <a:solidFill>
                  <a:srgbClr val="000000"/>
                </a:solidFill>
                <a:latin typeface="Open Sans"/>
                <a:ea typeface="+mn-lt"/>
                <a:cs typeface="+mn-lt"/>
              </a:rPr>
              <a:t>Nutr</a:t>
            </a:r>
            <a:r>
              <a:rPr lang="en-US" sz="1400" i="1" dirty="0">
                <a:solidFill>
                  <a:srgbClr val="000000"/>
                </a:solidFill>
                <a:latin typeface="Open Sans"/>
                <a:ea typeface="+mn-lt"/>
                <a:cs typeface="+mn-lt"/>
              </a:rPr>
              <a:t> Engl Ed</a:t>
            </a:r>
            <a:r>
              <a:rPr lang="en-US" sz="1400" dirty="0">
                <a:solidFill>
                  <a:srgbClr val="000000"/>
                </a:solidFill>
                <a:latin typeface="Open Sans"/>
                <a:ea typeface="+mn-lt"/>
                <a:cs typeface="+mn-lt"/>
              </a:rPr>
              <a:t>. 2014;61(4):e15-e24. doi:10.1016/j.endoen.2014.03.010 </a:t>
            </a:r>
            <a:endParaRPr lang="en-US" sz="1400" dirty="0">
              <a:solidFill>
                <a:srgbClr val="000000"/>
              </a:solidFill>
              <a:latin typeface="Open Sans"/>
              <a:ea typeface="Open Sans"/>
              <a:cs typeface="Calibri"/>
            </a:endParaRPr>
          </a:p>
          <a:p>
            <a:r>
              <a:rPr lang="en-US" sz="1400" dirty="0">
                <a:solidFill>
                  <a:srgbClr val="000000"/>
                </a:solidFill>
                <a:latin typeface="Open Sans"/>
                <a:ea typeface="+mn-lt"/>
                <a:cs typeface="+mn-lt"/>
              </a:rPr>
              <a:t>5. </a:t>
            </a:r>
            <a:r>
              <a:rPr lang="en-US" sz="1400" dirty="0" err="1">
                <a:solidFill>
                  <a:srgbClr val="000000"/>
                </a:solidFill>
                <a:latin typeface="Open Sans"/>
                <a:ea typeface="+mn-lt"/>
                <a:cs typeface="+mn-lt"/>
              </a:rPr>
              <a:t>Edate</a:t>
            </a:r>
            <a:r>
              <a:rPr lang="en-US" sz="1400" dirty="0">
                <a:solidFill>
                  <a:srgbClr val="000000"/>
                </a:solidFill>
                <a:latin typeface="Open Sans"/>
                <a:ea typeface="+mn-lt"/>
                <a:cs typeface="+mn-lt"/>
              </a:rPr>
              <a:t> S, Albanese A. Management of Electrolyte and Fluid Disorders after Brain Surgery for Pituitary/Suprasellar </a:t>
            </a:r>
            <a:r>
              <a:rPr lang="en-US" sz="1400" dirty="0" err="1">
                <a:solidFill>
                  <a:srgbClr val="000000"/>
                </a:solidFill>
                <a:latin typeface="Open Sans"/>
                <a:ea typeface="+mn-lt"/>
                <a:cs typeface="+mn-lt"/>
              </a:rPr>
              <a:t>Tumours</a:t>
            </a:r>
            <a:r>
              <a:rPr lang="en-US" sz="1400" dirty="0">
                <a:solidFill>
                  <a:srgbClr val="000000"/>
                </a:solidFill>
                <a:latin typeface="Open Sans"/>
                <a:ea typeface="+mn-lt"/>
                <a:cs typeface="+mn-lt"/>
              </a:rPr>
              <a:t>. </a:t>
            </a:r>
            <a:r>
              <a:rPr lang="en-US" sz="1400" i="1" dirty="0">
                <a:solidFill>
                  <a:srgbClr val="000000"/>
                </a:solidFill>
                <a:latin typeface="Open Sans"/>
                <a:ea typeface="+mn-lt"/>
                <a:cs typeface="+mn-lt"/>
              </a:rPr>
              <a:t>Horm Res </a:t>
            </a:r>
            <a:r>
              <a:rPr lang="en-US" sz="1400" i="1" dirty="0" err="1">
                <a:solidFill>
                  <a:srgbClr val="000000"/>
                </a:solidFill>
                <a:latin typeface="Open Sans"/>
                <a:ea typeface="+mn-lt"/>
                <a:cs typeface="+mn-lt"/>
              </a:rPr>
              <a:t>Paediatr</a:t>
            </a:r>
            <a:r>
              <a:rPr lang="en-US" sz="1400" dirty="0">
                <a:solidFill>
                  <a:srgbClr val="000000"/>
                </a:solidFill>
                <a:latin typeface="Open Sans"/>
                <a:ea typeface="+mn-lt"/>
                <a:cs typeface="+mn-lt"/>
              </a:rPr>
              <a:t>. 2015;83(5):293-301. doi:10.1159/000370065 </a:t>
            </a:r>
            <a:endParaRPr lang="en-US" sz="1400" dirty="0">
              <a:solidFill>
                <a:srgbClr val="000000"/>
              </a:solidFill>
              <a:latin typeface="Open Sans"/>
              <a:ea typeface="Open Sans"/>
              <a:cs typeface="Calibri"/>
            </a:endParaRPr>
          </a:p>
          <a:p>
            <a:r>
              <a:rPr lang="en-US" sz="1400" dirty="0">
                <a:solidFill>
                  <a:srgbClr val="000000"/>
                </a:solidFill>
                <a:latin typeface="Open Sans"/>
                <a:ea typeface="+mn-lt"/>
                <a:cs typeface="+mn-lt"/>
              </a:rPr>
              <a:t>6. Simon EE, </a:t>
            </a:r>
            <a:r>
              <a:rPr lang="en-US" sz="1400" dirty="0" err="1">
                <a:solidFill>
                  <a:srgbClr val="000000"/>
                </a:solidFill>
                <a:latin typeface="Open Sans"/>
                <a:ea typeface="+mn-lt"/>
                <a:cs typeface="+mn-lt"/>
              </a:rPr>
              <a:t>Hamrahlan</a:t>
            </a:r>
            <a:r>
              <a:rPr lang="en-US" sz="1400" dirty="0">
                <a:solidFill>
                  <a:srgbClr val="000000"/>
                </a:solidFill>
                <a:latin typeface="Open Sans"/>
                <a:ea typeface="+mn-lt"/>
                <a:cs typeface="+mn-lt"/>
              </a:rPr>
              <a:t> S, Teran F. Hyponatremia Treatment &amp; Management: Approach Considerations, Medical Care. Medscape. Published June 17, 2019. Accessed July 15, 2021. https://emedicine.medscape.com/article/242166-treatment#d9 </a:t>
            </a:r>
            <a:endParaRPr lang="en-US" sz="1400" dirty="0">
              <a:solidFill>
                <a:srgbClr val="000000"/>
              </a:solidFill>
              <a:latin typeface="Open Sans"/>
              <a:cs typeface="Calibri"/>
            </a:endParaRPr>
          </a:p>
        </p:txBody>
      </p:sp>
      <p:grpSp>
        <p:nvGrpSpPr>
          <p:cNvPr id="41" name="Group 40">
            <a:extLst>
              <a:ext uri="{FF2B5EF4-FFF2-40B4-BE49-F238E27FC236}">
                <a16:creationId xmlns:a16="http://schemas.microsoft.com/office/drawing/2014/main" id="{3C2AA377-1FEB-4B87-8098-1576445EBCE4}"/>
              </a:ext>
            </a:extLst>
          </p:cNvPr>
          <p:cNvGrpSpPr/>
          <p:nvPr/>
        </p:nvGrpSpPr>
        <p:grpSpPr>
          <a:xfrm>
            <a:off x="8805920" y="14759558"/>
            <a:ext cx="7370845" cy="3616568"/>
            <a:chOff x="8717219" y="13993045"/>
            <a:chExt cx="7146048" cy="3487500"/>
          </a:xfrm>
        </p:grpSpPr>
        <p:grpSp>
          <p:nvGrpSpPr>
            <p:cNvPr id="22" name="Group 21">
              <a:extLst>
                <a:ext uri="{FF2B5EF4-FFF2-40B4-BE49-F238E27FC236}">
                  <a16:creationId xmlns:a16="http://schemas.microsoft.com/office/drawing/2014/main" id="{BED0CC33-7465-4EF5-A1D4-4BB5D86CDCD7}"/>
                </a:ext>
              </a:extLst>
            </p:cNvPr>
            <p:cNvGrpSpPr/>
            <p:nvPr/>
          </p:nvGrpSpPr>
          <p:grpSpPr>
            <a:xfrm>
              <a:off x="8717219" y="13993045"/>
              <a:ext cx="7146048" cy="3487500"/>
              <a:chOff x="8669231" y="13643739"/>
              <a:chExt cx="7375124" cy="3487500"/>
            </a:xfrm>
          </p:grpSpPr>
          <p:sp>
            <p:nvSpPr>
              <p:cNvPr id="44" name="TextBox 43">
                <a:extLst>
                  <a:ext uri="{FF2B5EF4-FFF2-40B4-BE49-F238E27FC236}">
                    <a16:creationId xmlns:a16="http://schemas.microsoft.com/office/drawing/2014/main" id="{49B548A6-F571-4BAB-BE9C-70D286EB2E2F}"/>
                  </a:ext>
                </a:extLst>
              </p:cNvPr>
              <p:cNvSpPr txBox="1"/>
              <p:nvPr/>
            </p:nvSpPr>
            <p:spPr>
              <a:xfrm>
                <a:off x="9072055" y="13643739"/>
                <a:ext cx="6972300" cy="492443"/>
              </a:xfrm>
              <a:prstGeom prst="rect">
                <a:avLst/>
              </a:prstGeom>
              <a:noFill/>
            </p:spPr>
            <p:txBody>
              <a:bodyPr wrap="square" lIns="91440" tIns="45720" rIns="91440" bIns="45720" rtlCol="0" anchor="t">
                <a:spAutoFit/>
              </a:bodyPr>
              <a:lstStyle/>
              <a:p>
                <a:pPr algn="ctr"/>
                <a:r>
                  <a:rPr lang="en-US" sz="2600" dirty="0">
                    <a:latin typeface="Uni Sans Book"/>
                  </a:rPr>
                  <a:t>Graph 1: Serum Sodium</a:t>
                </a:r>
                <a:endParaRPr lang="en-US" sz="2600" dirty="0">
                  <a:cs typeface="Calibri"/>
                </a:endParaRPr>
              </a:p>
            </p:txBody>
          </p:sp>
          <p:sp>
            <p:nvSpPr>
              <p:cNvPr id="45" name="TextBox 44">
                <a:extLst>
                  <a:ext uri="{FF2B5EF4-FFF2-40B4-BE49-F238E27FC236}">
                    <a16:creationId xmlns:a16="http://schemas.microsoft.com/office/drawing/2014/main" id="{F1655CDC-18A3-4764-9202-D36546C3C0D4}"/>
                  </a:ext>
                </a:extLst>
              </p:cNvPr>
              <p:cNvSpPr txBox="1"/>
              <p:nvPr/>
            </p:nvSpPr>
            <p:spPr>
              <a:xfrm rot="10800000">
                <a:off x="8669231" y="14347287"/>
                <a:ext cx="461665" cy="2783952"/>
              </a:xfrm>
              <a:prstGeom prst="rect">
                <a:avLst/>
              </a:prstGeom>
              <a:noFill/>
            </p:spPr>
            <p:txBody>
              <a:bodyPr vert="vert" wrap="square" lIns="91440" tIns="45720" rIns="91440" bIns="45720" rtlCol="0" anchor="t">
                <a:spAutoFit/>
              </a:bodyPr>
              <a:lstStyle/>
              <a:p>
                <a:pPr algn="ctr"/>
                <a:r>
                  <a:rPr lang="en-US" sz="1800" dirty="0">
                    <a:latin typeface="Uni Sans Book"/>
                  </a:rPr>
                  <a:t>Sodium Level (</a:t>
                </a:r>
                <a:r>
                  <a:rPr lang="en-US" sz="1800" dirty="0" err="1">
                    <a:latin typeface="Uni Sans Book"/>
                  </a:rPr>
                  <a:t>mEq</a:t>
                </a:r>
                <a:r>
                  <a:rPr lang="en-US" sz="1800" dirty="0">
                    <a:latin typeface="Uni Sans Book"/>
                  </a:rPr>
                  <a:t>/L)</a:t>
                </a:r>
              </a:p>
            </p:txBody>
          </p:sp>
        </p:grpSp>
        <p:pic>
          <p:nvPicPr>
            <p:cNvPr id="56" name="Picture 13" descr="Chart, line chart&#10;&#10;Description automatically generated">
              <a:extLst>
                <a:ext uri="{FF2B5EF4-FFF2-40B4-BE49-F238E27FC236}">
                  <a16:creationId xmlns:a16="http://schemas.microsoft.com/office/drawing/2014/main" id="{4B07C886-DDF0-448E-91AF-43B2B4075C59}"/>
                </a:ext>
              </a:extLst>
            </p:cNvPr>
            <p:cNvPicPr>
              <a:picLocks noChangeAspect="1"/>
            </p:cNvPicPr>
            <p:nvPr/>
          </p:nvPicPr>
          <p:blipFill rotWithShape="1">
            <a:blip r:embed="rId10"/>
            <a:srcRect l="90392" b="64915"/>
            <a:stretch/>
          </p:blipFill>
          <p:spPr>
            <a:xfrm>
              <a:off x="9448934" y="14824281"/>
              <a:ext cx="699606" cy="1139791"/>
            </a:xfrm>
            <a:prstGeom prst="rect">
              <a:avLst/>
            </a:prstGeom>
          </p:spPr>
        </p:pic>
      </p:grpSp>
      <p:grpSp>
        <p:nvGrpSpPr>
          <p:cNvPr id="53" name="Group 52">
            <a:extLst>
              <a:ext uri="{FF2B5EF4-FFF2-40B4-BE49-F238E27FC236}">
                <a16:creationId xmlns:a16="http://schemas.microsoft.com/office/drawing/2014/main" id="{AD9433FC-77CE-44F1-8A57-4D907F8AD1BC}"/>
              </a:ext>
            </a:extLst>
          </p:cNvPr>
          <p:cNvGrpSpPr/>
          <p:nvPr/>
        </p:nvGrpSpPr>
        <p:grpSpPr>
          <a:xfrm>
            <a:off x="16686978" y="14759560"/>
            <a:ext cx="7418454" cy="3791518"/>
            <a:chOff x="16603620" y="14426163"/>
            <a:chExt cx="7647080" cy="3834538"/>
          </a:xfrm>
        </p:grpSpPr>
        <p:grpSp>
          <p:nvGrpSpPr>
            <p:cNvPr id="37" name="Group 36">
              <a:extLst>
                <a:ext uri="{FF2B5EF4-FFF2-40B4-BE49-F238E27FC236}">
                  <a16:creationId xmlns:a16="http://schemas.microsoft.com/office/drawing/2014/main" id="{6D57031E-040D-4585-A90E-76B744DF2547}"/>
                </a:ext>
              </a:extLst>
            </p:cNvPr>
            <p:cNvGrpSpPr/>
            <p:nvPr/>
          </p:nvGrpSpPr>
          <p:grpSpPr>
            <a:xfrm>
              <a:off x="16603620" y="14426163"/>
              <a:ext cx="7647080" cy="3698764"/>
              <a:chOff x="15772676" y="17267653"/>
              <a:chExt cx="7647080" cy="3698764"/>
            </a:xfrm>
          </p:grpSpPr>
          <p:sp>
            <p:nvSpPr>
              <p:cNvPr id="66" name="TextBox 65"/>
              <p:cNvSpPr txBox="1"/>
              <p:nvPr/>
            </p:nvSpPr>
            <p:spPr>
              <a:xfrm rot="10800000">
                <a:off x="15772676" y="18182465"/>
                <a:ext cx="461665" cy="2783952"/>
              </a:xfrm>
              <a:prstGeom prst="rect">
                <a:avLst/>
              </a:prstGeom>
              <a:noFill/>
            </p:spPr>
            <p:txBody>
              <a:bodyPr vert="vert" wrap="square" lIns="91440" tIns="45720" rIns="91440" bIns="45720" rtlCol="0" anchor="t">
                <a:spAutoFit/>
              </a:bodyPr>
              <a:lstStyle/>
              <a:p>
                <a:pPr algn="ctr"/>
                <a:r>
                  <a:rPr lang="en-US" sz="1800" dirty="0">
                    <a:latin typeface="Uni Sans Book"/>
                  </a:rPr>
                  <a:t>Osmolality (</a:t>
                </a:r>
                <a:r>
                  <a:rPr lang="en-US" sz="1800" dirty="0" err="1">
                    <a:latin typeface="Uni Sans Book"/>
                  </a:rPr>
                  <a:t>mOsm</a:t>
                </a:r>
                <a:r>
                  <a:rPr lang="en-US" sz="1800" dirty="0">
                    <a:latin typeface="Uni Sans Book"/>
                  </a:rPr>
                  <a:t>/L)</a:t>
                </a:r>
              </a:p>
            </p:txBody>
          </p:sp>
          <p:sp>
            <p:nvSpPr>
              <p:cNvPr id="67" name="TextBox 66"/>
              <p:cNvSpPr txBox="1"/>
              <p:nvPr/>
            </p:nvSpPr>
            <p:spPr>
              <a:xfrm>
                <a:off x="16447456" y="17267653"/>
                <a:ext cx="6972300" cy="492443"/>
              </a:xfrm>
              <a:prstGeom prst="rect">
                <a:avLst/>
              </a:prstGeom>
              <a:noFill/>
            </p:spPr>
            <p:txBody>
              <a:bodyPr wrap="square" lIns="91440" tIns="45720" rIns="91440" bIns="45720" rtlCol="0" anchor="t">
                <a:spAutoFit/>
              </a:bodyPr>
              <a:lstStyle/>
              <a:p>
                <a:pPr algn="ctr"/>
                <a:r>
                  <a:rPr lang="en-US" sz="2600" dirty="0">
                    <a:latin typeface="Uni Sans Book"/>
                  </a:rPr>
                  <a:t>Graph 2: Serum Osmolality</a:t>
                </a:r>
                <a:endParaRPr lang="en-US" sz="2600" dirty="0">
                  <a:cs typeface="Calibri"/>
                </a:endParaRPr>
              </a:p>
            </p:txBody>
          </p:sp>
        </p:grpSp>
        <p:pic>
          <p:nvPicPr>
            <p:cNvPr id="59" name="Picture 12" descr="Chart, line chart&#10;&#10;Description automatically generated">
              <a:extLst>
                <a:ext uri="{FF2B5EF4-FFF2-40B4-BE49-F238E27FC236}">
                  <a16:creationId xmlns:a16="http://schemas.microsoft.com/office/drawing/2014/main" id="{E211DBE9-303F-4720-AB1F-F8DB1CE4615F}"/>
                </a:ext>
              </a:extLst>
            </p:cNvPr>
            <p:cNvPicPr>
              <a:picLocks noChangeAspect="1"/>
            </p:cNvPicPr>
            <p:nvPr/>
          </p:nvPicPr>
          <p:blipFill rotWithShape="1">
            <a:blip r:embed="rId11"/>
            <a:srcRect l="89045" b="72915"/>
            <a:stretch/>
          </p:blipFill>
          <p:spPr>
            <a:xfrm>
              <a:off x="23326810" y="17299530"/>
              <a:ext cx="888054" cy="961171"/>
            </a:xfrm>
            <a:prstGeom prst="rect">
              <a:avLst/>
            </a:prstGeom>
          </p:spPr>
        </p:pic>
      </p:grpSp>
      <p:sp>
        <p:nvSpPr>
          <p:cNvPr id="40" name="TextBox 39">
            <a:extLst>
              <a:ext uri="{FF2B5EF4-FFF2-40B4-BE49-F238E27FC236}">
                <a16:creationId xmlns:a16="http://schemas.microsoft.com/office/drawing/2014/main" id="{75D95F63-5F1D-4D96-91BD-AD3E3FE726F1}"/>
              </a:ext>
            </a:extLst>
          </p:cNvPr>
          <p:cNvSpPr txBox="1"/>
          <p:nvPr/>
        </p:nvSpPr>
        <p:spPr>
          <a:xfrm>
            <a:off x="9426449" y="15303783"/>
            <a:ext cx="3870384"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cs typeface="Calibri"/>
              </a:rPr>
              <a:t>Pre-operative day 3 through post-operative day 11</a:t>
            </a:r>
            <a:endParaRPr lang="en-US" sz="1400" dirty="0">
              <a:cs typeface="Calibri"/>
            </a:endParaRPr>
          </a:p>
        </p:txBody>
      </p:sp>
      <p:sp>
        <p:nvSpPr>
          <p:cNvPr id="63" name="TextBox 62">
            <a:extLst>
              <a:ext uri="{FF2B5EF4-FFF2-40B4-BE49-F238E27FC236}">
                <a16:creationId xmlns:a16="http://schemas.microsoft.com/office/drawing/2014/main" id="{3CC86376-BC76-4038-8BC2-8995BE77F1FB}"/>
              </a:ext>
            </a:extLst>
          </p:cNvPr>
          <p:cNvSpPr txBox="1"/>
          <p:nvPr/>
        </p:nvSpPr>
        <p:spPr>
          <a:xfrm>
            <a:off x="17331642" y="15303783"/>
            <a:ext cx="3870384"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cs typeface="Calibri"/>
              </a:rPr>
              <a:t>Pre-operative day 1 through post-operative day 11</a:t>
            </a:r>
            <a:endParaRPr lang="en-US" sz="1400" dirty="0">
              <a:cs typeface="Calibri"/>
            </a:endParaRPr>
          </a:p>
        </p:txBody>
      </p:sp>
      <p:pic>
        <p:nvPicPr>
          <p:cNvPr id="60" name="Picture 60" descr="Chart, line chart&#10;&#10;Description automatically generated">
            <a:extLst>
              <a:ext uri="{FF2B5EF4-FFF2-40B4-BE49-F238E27FC236}">
                <a16:creationId xmlns:a16="http://schemas.microsoft.com/office/drawing/2014/main" id="{4CAC6A22-1141-40D3-9040-921A456D640C}"/>
              </a:ext>
            </a:extLst>
          </p:cNvPr>
          <p:cNvPicPr>
            <a:picLocks noChangeAspect="1"/>
          </p:cNvPicPr>
          <p:nvPr/>
        </p:nvPicPr>
        <p:blipFill>
          <a:blip r:embed="rId12"/>
          <a:stretch>
            <a:fillRect/>
          </a:stretch>
        </p:blipFill>
        <p:spPr>
          <a:xfrm>
            <a:off x="9244641" y="15614167"/>
            <a:ext cx="7010399" cy="3127800"/>
          </a:xfrm>
          <a:prstGeom prst="rect">
            <a:avLst/>
          </a:prstGeom>
        </p:spPr>
      </p:pic>
      <p:pic>
        <p:nvPicPr>
          <p:cNvPr id="61" name="Picture 61" descr="Chart, line chart&#10;&#10;Description automatically generated">
            <a:extLst>
              <a:ext uri="{FF2B5EF4-FFF2-40B4-BE49-F238E27FC236}">
                <a16:creationId xmlns:a16="http://schemas.microsoft.com/office/drawing/2014/main" id="{5331788F-CAFC-43B9-8435-26D04F55F633}"/>
              </a:ext>
            </a:extLst>
          </p:cNvPr>
          <p:cNvPicPr>
            <a:picLocks noChangeAspect="1"/>
          </p:cNvPicPr>
          <p:nvPr/>
        </p:nvPicPr>
        <p:blipFill>
          <a:blip r:embed="rId13"/>
          <a:stretch>
            <a:fillRect/>
          </a:stretch>
        </p:blipFill>
        <p:spPr>
          <a:xfrm>
            <a:off x="17146438" y="15616523"/>
            <a:ext cx="7148422" cy="3088584"/>
          </a:xfrm>
          <a:prstGeom prst="rect">
            <a:avLst/>
          </a:prstGeom>
        </p:spPr>
      </p:pic>
    </p:spTree>
    <p:extLst>
      <p:ext uri="{BB962C8B-B14F-4D97-AF65-F5344CB8AC3E}">
        <p14:creationId xmlns:p14="http://schemas.microsoft.com/office/powerpoint/2010/main" val="1069967497"/>
      </p:ext>
    </p:extLst>
  </p:cSld>
  <p:clrMapOvr>
    <a:masterClrMapping/>
  </p:clrMapOvr>
</p:sld>
</file>

<file path=ppt/theme/theme1.xml><?xml version="1.0" encoding="utf-8"?>
<a:theme xmlns:a="http://schemas.openxmlformats.org/drawingml/2006/main" name="Office Theme">
  <a:themeElements>
    <a:clrScheme name="Custom 11">
      <a:dk1>
        <a:srgbClr val="33006F"/>
      </a:dk1>
      <a:lt1>
        <a:srgbClr val="E8D3A2"/>
      </a:lt1>
      <a:dk2>
        <a:srgbClr val="797979"/>
      </a:dk2>
      <a:lt2>
        <a:srgbClr val="917B4C"/>
      </a:lt2>
      <a:accent1>
        <a:srgbClr val="33016F"/>
      </a:accent1>
      <a:accent2>
        <a:srgbClr val="E8D3A2"/>
      </a:accent2>
      <a:accent3>
        <a:srgbClr val="797979"/>
      </a:accent3>
      <a:accent4>
        <a:srgbClr val="917B43"/>
      </a:accent4>
      <a:accent5>
        <a:srgbClr val="424242"/>
      </a:accent5>
      <a:accent6>
        <a:srgbClr val="797979"/>
      </a:accent6>
      <a:hlink>
        <a:srgbClr val="A9A9A9"/>
      </a:hlink>
      <a:folHlink>
        <a:srgbClr val="D5D5D5"/>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480</TotalTime>
  <Words>1256</Words>
  <Application>Microsoft Office PowerPoint</Application>
  <PresentationFormat>Custom</PresentationFormat>
  <Paragraphs>96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DISORDERS OF FLUID BALANCE IN A  PATIENT WITH A RESECTED PITUITARY TUMOR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 HERE</dc:title>
  <dc:creator>Sydney Brown</dc:creator>
  <cp:lastModifiedBy>Michelle Averill</cp:lastModifiedBy>
  <cp:revision>818</cp:revision>
  <dcterms:created xsi:type="dcterms:W3CDTF">2018-02-06T21:34:11Z</dcterms:created>
  <dcterms:modified xsi:type="dcterms:W3CDTF">2021-08-04T15:10:20Z</dcterms:modified>
</cp:coreProperties>
</file>