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Lst>
  <p:notesMasterIdLst>
    <p:notesMasterId r:id="rId5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Lst>
  <p:sldSz cx="9144000" cy="6858000" type="screen4x3"/>
  <p:notesSz cx="6858000" cy="9144000"/>
  <p:embeddedFontLst>
    <p:embeddedFont>
      <p:font typeface="Calibri" panose="020F0502020204030204" pitchFamily="34" charset="0"/>
      <p:regular r:id="rId52"/>
      <p:bold r:id="rId53"/>
      <p:italic r:id="rId54"/>
      <p:boldItalic r:id="rId55"/>
    </p:embeddedFont>
    <p:embeddedFont>
      <p:font typeface="Encode Sans" panose="020B0604020202020204" charset="0"/>
      <p:regular r:id="rId56"/>
      <p:bold r:id="rId57"/>
    </p:embeddedFont>
    <p:embeddedFont>
      <p:font typeface="Encode Sans Black" panose="020B0604020202020204" charset="0"/>
      <p:bold r:id="rId58"/>
    </p:embeddedFont>
    <p:embeddedFont>
      <p:font typeface="Open Sans" panose="020B0604020202020204" charset="0"/>
      <p:regular r:id="rId59"/>
      <p:bold r:id="rId60"/>
      <p:italic r:id="rId61"/>
      <p:boldItalic r:id="rId62"/>
    </p:embeddedFont>
    <p:embeddedFont>
      <p:font typeface="Open Sans Light" panose="020B060402020202020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88">
          <p15:clr>
            <a:srgbClr val="A4A3A4"/>
          </p15:clr>
        </p15:guide>
        <p15:guide id="2" pos="478">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gXPoa3+KcgqXNlRhESYTMtWHms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1965FA-DCF2-498C-8B2D-0F427B8E9312}">
  <a:tblStyle styleId="{9A1965FA-DCF2-498C-8B2D-0F427B8E9312}"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16" y="60"/>
      </p:cViewPr>
      <p:guideLst>
        <p:guide orient="horz" pos="2488"/>
        <p:guide pos="4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8.fntdata"/><Relationship Id="rId67" Type="http://customschemas.google.com/relationships/presentationmetadata" Target="meta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 name="Google Shape;56;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123d53474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8123d53474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To give you a sense of the types of questions that we were asking, here are a few examples. The goal here was really to gather input from the participating community about what </a:t>
            </a:r>
            <a:r>
              <a:rPr lang="en-US" b="1"/>
              <a:t>they</a:t>
            </a:r>
            <a:r>
              <a:rPr lang="en-US"/>
              <a:t> want to see in this type of program. </a:t>
            </a:r>
            <a:endParaRPr/>
          </a:p>
          <a:p>
            <a:pPr marL="457200" lvl="0" indent="-298450" algn="l" rtl="0">
              <a:lnSpc>
                <a:spcPct val="100000"/>
              </a:lnSpc>
              <a:spcBef>
                <a:spcPts val="0"/>
              </a:spcBef>
              <a:spcAft>
                <a:spcPts val="0"/>
              </a:spcAft>
              <a:buSzPts val="1100"/>
              <a:buChar char="●"/>
            </a:pPr>
            <a:r>
              <a:rPr lang="en-US"/>
              <a:t>In conversations with other programs, we were also curious to learn how they </a:t>
            </a:r>
            <a:r>
              <a:rPr lang="en-US" b="1"/>
              <a:t>measure</a:t>
            </a:r>
            <a:r>
              <a:rPr lang="en-US"/>
              <a:t> success and changes in behavior, and how those impacts have manifested. </a:t>
            </a:r>
            <a:endParaRPr/>
          </a:p>
          <a:p>
            <a:pPr marL="457200" lvl="0" indent="-298450" algn="l" rtl="0">
              <a:lnSpc>
                <a:spcPct val="100000"/>
              </a:lnSpc>
              <a:spcBef>
                <a:spcPts val="0"/>
              </a:spcBef>
              <a:spcAft>
                <a:spcPts val="0"/>
              </a:spcAft>
              <a:buSzPts val="1100"/>
              <a:buChar char="●"/>
            </a:pPr>
            <a:r>
              <a:rPr lang="en-US"/>
              <a:t>The interviews themselves were conducted in pairs, and each interview was recorded given consent from whoever we interviewed. </a:t>
            </a:r>
            <a:endParaRPr/>
          </a:p>
          <a:p>
            <a:pPr marL="457200" lvl="0" indent="-298450" algn="l" rtl="0">
              <a:lnSpc>
                <a:spcPct val="100000"/>
              </a:lnSpc>
              <a:spcBef>
                <a:spcPts val="0"/>
              </a:spcBef>
              <a:spcAft>
                <a:spcPts val="0"/>
              </a:spcAft>
              <a:buSzPts val="1100"/>
              <a:buChar char="●"/>
            </a:pPr>
            <a:r>
              <a:rPr lang="en-US"/>
              <a:t>While one person asked the questions, the other operated the recorder and also took detailed notes during the process </a:t>
            </a:r>
            <a:endParaRPr/>
          </a:p>
          <a:p>
            <a:pPr marL="457200" lvl="0" indent="-298450" algn="l" rtl="0">
              <a:lnSpc>
                <a:spcPct val="100000"/>
              </a:lnSpc>
              <a:spcBef>
                <a:spcPts val="0"/>
              </a:spcBef>
              <a:spcAft>
                <a:spcPts val="0"/>
              </a:spcAft>
              <a:buSzPts val="1100"/>
              <a:buChar char="●"/>
            </a:pPr>
            <a:r>
              <a:rPr lang="en-US"/>
              <a:t>Next slide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123d53474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g8123d53474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This brings me into how we analyzed all of our data. The following steps were completed for each phone interview </a:t>
            </a:r>
            <a:endParaRPr/>
          </a:p>
          <a:p>
            <a:pPr marL="457200" lvl="0" indent="-298450" algn="l" rtl="0">
              <a:lnSpc>
                <a:spcPct val="100000"/>
              </a:lnSpc>
              <a:spcBef>
                <a:spcPts val="0"/>
              </a:spcBef>
              <a:spcAft>
                <a:spcPts val="0"/>
              </a:spcAft>
              <a:buSzPts val="1100"/>
              <a:buChar char="●"/>
            </a:pPr>
            <a:r>
              <a:rPr lang="en-US"/>
              <a:t>The detailed summaries were not quite a direct transcript, but were almost word-for-word, and again, we took care to capture major themes, ideas, and concerns. </a:t>
            </a:r>
            <a:endParaRPr/>
          </a:p>
          <a:p>
            <a:pPr marL="457200" lvl="0" indent="-298450" algn="l" rtl="0">
              <a:lnSpc>
                <a:spcPct val="100000"/>
              </a:lnSpc>
              <a:spcBef>
                <a:spcPts val="0"/>
              </a:spcBef>
              <a:spcAft>
                <a:spcPts val="0"/>
              </a:spcAft>
              <a:buSzPts val="1100"/>
              <a:buChar char="●"/>
            </a:pPr>
            <a:r>
              <a:rPr lang="en-US"/>
              <a:t>To really answer those main focus questions, we asked about eating patterns in centers and at home, about the importance of culturally relevant foods, challenges and benefits of serving fresh and/or local foods both at home and at the centers, and any challenges faced and benefits gained from working with F2T. </a:t>
            </a:r>
            <a:endParaRPr/>
          </a:p>
          <a:p>
            <a:pPr marL="45720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1272ef1b6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81272ef1b6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The folks who were on the lit review team followed an almost identical process with their phone interviews, however they did not capture direct quotes in their detailed summaries. </a:t>
            </a:r>
            <a:endParaRPr/>
          </a:p>
          <a:p>
            <a:pPr marL="457200" lvl="0" indent="-298450" algn="l" rtl="0">
              <a:lnSpc>
                <a:spcPct val="100000"/>
              </a:lnSpc>
              <a:spcBef>
                <a:spcPts val="0"/>
              </a:spcBef>
              <a:spcAft>
                <a:spcPts val="0"/>
              </a:spcAft>
              <a:buSzPts val="1100"/>
              <a:buChar char="●"/>
            </a:pPr>
            <a:r>
              <a:rPr lang="en-US"/>
              <a:t>They also had a different focus, and their goal was to gather insight and advice from other programs engaged in this space. </a:t>
            </a:r>
            <a:endParaRPr/>
          </a:p>
          <a:p>
            <a:pPr marL="457200" lvl="0" indent="-298450" algn="l" rtl="0">
              <a:lnSpc>
                <a:spcPct val="100000"/>
              </a:lnSpc>
              <a:spcBef>
                <a:spcPts val="0"/>
              </a:spcBef>
              <a:spcAft>
                <a:spcPts val="0"/>
              </a:spcAft>
              <a:buSzPts val="1100"/>
              <a:buChar char="●"/>
            </a:pPr>
            <a:r>
              <a:rPr lang="en-US"/>
              <a:t>Their questions centered around challenges and successes, solutions to challenges, funding, metrics, incorporating community voice, and how other programs define “local” and “sustainable” food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1272ef1b6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81272ef1b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This brings me into how we analyzed all of our data. The following steps were completed for each phone interview </a:t>
            </a:r>
            <a:endParaRPr/>
          </a:p>
          <a:p>
            <a:pPr marL="457200" lvl="0" indent="-298450" algn="l" rtl="0">
              <a:lnSpc>
                <a:spcPct val="100000"/>
              </a:lnSpc>
              <a:spcBef>
                <a:spcPts val="0"/>
              </a:spcBef>
              <a:spcAft>
                <a:spcPts val="0"/>
              </a:spcAft>
              <a:buSzPts val="1100"/>
              <a:buChar char="●"/>
            </a:pPr>
            <a:r>
              <a:rPr lang="en-US"/>
              <a:t>The detailed summaries were not quite a direct transcript, but were almost word-for-word, and again, we took care to capture major themes, ideas, and concerns.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123d53474_0_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g8123d53474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14630a3e1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14630a3e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15b1a4e2b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15b1a4e2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Traditional literature: studies and papers</a:t>
            </a:r>
            <a:endParaRPr/>
          </a:p>
          <a:p>
            <a:pPr marL="0" lvl="0" indent="0" algn="l" rtl="0">
              <a:spcBef>
                <a:spcPts val="0"/>
              </a:spcBef>
              <a:spcAft>
                <a:spcPts val="0"/>
              </a:spcAft>
              <a:buNone/>
            </a:pPr>
            <a:r>
              <a:rPr lang="en-US"/>
              <a:t>Non-traditional: interviews with similar programs</a:t>
            </a:r>
            <a:endParaRPr/>
          </a:p>
          <a:p>
            <a:pPr marL="0" lvl="0" indent="0" algn="l" rtl="0">
              <a:spcBef>
                <a:spcPts val="0"/>
              </a:spcBef>
              <a:spcAft>
                <a:spcPts val="0"/>
              </a:spcAft>
              <a:buNone/>
            </a:pPr>
            <a:r>
              <a:rPr lang="en-US"/>
              <a:t>Grouped literature into 4 categories which we will use to indicate where evidence in this presentation was taken from</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815b1a4e2b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815b1a4e2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15b1a4e2b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15b1a4e2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According to the National Farm to School Network, Farm to ECE is a growing national movement. Early child education centers that employ Farm to ECE programming usually incorporate one or more of the three components of Farm to ECE. </a:t>
            </a:r>
            <a:endParaRPr/>
          </a:p>
          <a:p>
            <a:pPr marL="0" lvl="0" indent="0" algn="l" rtl="0">
              <a:spcBef>
                <a:spcPts val="0"/>
              </a:spcBef>
              <a:spcAft>
                <a:spcPts val="0"/>
              </a:spcAft>
              <a:buNone/>
            </a:pPr>
            <a:endParaRPr/>
          </a:p>
          <a:p>
            <a:pPr marL="0" lvl="0" indent="0" algn="l" rtl="0">
              <a:spcBef>
                <a:spcPts val="0"/>
              </a:spcBef>
              <a:spcAft>
                <a:spcPts val="0"/>
              </a:spcAft>
              <a:buNone/>
            </a:pPr>
            <a:r>
              <a:rPr lang="en-US"/>
              <a:t>**Please remember to clarify what ECE means if you will be using the acronym throughout your part of the presentation</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15b1a4e2b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815b1a4e2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US"/>
              <a:t>Impacts ordered by magnitude of impact</a:t>
            </a:r>
            <a:endParaRPr/>
          </a:p>
          <a:p>
            <a:pPr marL="457200" lvl="0" indent="-298450" algn="l" rtl="0">
              <a:spcBef>
                <a:spcPts val="0"/>
              </a:spcBef>
              <a:spcAft>
                <a:spcPts val="0"/>
              </a:spcAft>
              <a:buSzPts val="1100"/>
              <a:buChar char="●"/>
            </a:pPr>
            <a:r>
              <a:rPr lang="en-US"/>
              <a:t>Increased knowledge and willingness: achieved with exposure to farm and garden environments and taste tests</a:t>
            </a:r>
            <a:endParaRPr/>
          </a:p>
          <a:p>
            <a:pPr marL="457200" lvl="0" indent="-298450" algn="l" rtl="0">
              <a:spcBef>
                <a:spcPts val="0"/>
              </a:spcBef>
              <a:spcAft>
                <a:spcPts val="0"/>
              </a:spcAft>
              <a:buSzPts val="1100"/>
              <a:buChar char="●"/>
            </a:pPr>
            <a:r>
              <a:rPr lang="en-US"/>
              <a:t>Relationships: stakeholders include families, educators, farmers and wider community</a:t>
            </a:r>
            <a:endParaRPr/>
          </a:p>
          <a:p>
            <a:pPr marL="457200" lvl="0" indent="-298450" algn="l" rtl="0">
              <a:spcBef>
                <a:spcPts val="0"/>
              </a:spcBef>
              <a:spcAft>
                <a:spcPts val="0"/>
              </a:spcAft>
              <a:buSzPts val="1100"/>
              <a:buChar char="●"/>
            </a:pPr>
            <a:r>
              <a:rPr lang="en-US"/>
              <a:t>Economic opportunity for farmers: goal is to strengthen local food system. Experimental and some observational data indicate low and/or modest economic gain for farmers. Nonetheless, it is a goal of the farm to early learning center,  model, especially highlighted by the National Farm to School Network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14630a3e1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14630a3e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15b1a4e2b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815b1a4e2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Not exhaustive list, report has more info</a:t>
            </a:r>
            <a:endParaRPr/>
          </a:p>
          <a:p>
            <a:pPr marL="0" lvl="0" indent="0" algn="l" rtl="0">
              <a:spcBef>
                <a:spcPts val="0"/>
              </a:spcBef>
              <a:spcAft>
                <a:spcPts val="0"/>
              </a:spcAft>
              <a:buNone/>
            </a:pPr>
            <a:r>
              <a:rPr lang="en-US"/>
              <a:t>Introduce slide by describing format: challenge presented in lit and corresponding solutions </a:t>
            </a:r>
            <a:endParaRPr/>
          </a:p>
          <a:p>
            <a:pPr marL="0" lvl="0" indent="0" algn="l" rtl="0">
              <a:spcBef>
                <a:spcPts val="0"/>
              </a:spcBef>
              <a:spcAft>
                <a:spcPts val="0"/>
              </a:spcAft>
              <a:buNone/>
            </a:pPr>
            <a:r>
              <a:rPr lang="en-US"/>
              <a:t>Challenge 1</a:t>
            </a:r>
            <a:endParaRPr/>
          </a:p>
          <a:p>
            <a:pPr marL="457200" lvl="0" indent="-298450" algn="l" rtl="0">
              <a:spcBef>
                <a:spcPts val="0"/>
              </a:spcBef>
              <a:spcAft>
                <a:spcPts val="0"/>
              </a:spcAft>
              <a:buSzPts val="1100"/>
              <a:buChar char="●"/>
            </a:pPr>
            <a:r>
              <a:rPr lang="en-US"/>
              <a:t>Curriculum =  Color me healthy, Harvest for Healthy Kids, Watch Ge Grow</a:t>
            </a:r>
            <a:endParaRPr/>
          </a:p>
          <a:p>
            <a:pPr marL="457200" lvl="0" indent="-298450" algn="l" rtl="0">
              <a:spcBef>
                <a:spcPts val="0"/>
              </a:spcBef>
              <a:spcAft>
                <a:spcPts val="0"/>
              </a:spcAft>
              <a:buSzPts val="1100"/>
              <a:buChar char="●"/>
            </a:pPr>
            <a:r>
              <a:rPr lang="en-US"/>
              <a:t>SMEs = RDs, master gardeners, Cooperative Extension</a:t>
            </a:r>
            <a:endParaRPr/>
          </a:p>
          <a:p>
            <a:pPr marL="457200" lvl="0" indent="-298450" algn="l" rtl="0">
              <a:spcBef>
                <a:spcPts val="0"/>
              </a:spcBef>
              <a:spcAft>
                <a:spcPts val="0"/>
              </a:spcAft>
              <a:buSzPts val="1100"/>
              <a:buChar char="●"/>
            </a:pPr>
            <a:r>
              <a:rPr lang="en-US"/>
              <a:t>Procurement - Gleaning, buying surplus produce, canned veggies</a:t>
            </a:r>
            <a:endParaRPr/>
          </a:p>
          <a:p>
            <a:pPr marL="457200" lvl="0" indent="-298450" algn="l" rtl="0">
              <a:spcBef>
                <a:spcPts val="0"/>
              </a:spcBef>
              <a:spcAft>
                <a:spcPts val="0"/>
              </a:spcAft>
              <a:buSzPts val="1100"/>
              <a:buChar char="●"/>
            </a:pPr>
            <a:r>
              <a:rPr lang="en-US"/>
              <a:t>Teaching techniques and food prep training; bonus, promotes center-wide buy-in</a:t>
            </a:r>
            <a:endParaRPr/>
          </a:p>
          <a:p>
            <a:pPr marL="0" lvl="0" indent="0" algn="l" rtl="0">
              <a:spcBef>
                <a:spcPts val="0"/>
              </a:spcBef>
              <a:spcAft>
                <a:spcPts val="0"/>
              </a:spcAft>
              <a:buNone/>
            </a:pPr>
            <a:r>
              <a:rPr lang="en-US"/>
              <a:t>Challenge 2</a:t>
            </a:r>
            <a:endParaRPr/>
          </a:p>
          <a:p>
            <a:pPr marL="457200" lvl="0" indent="-298450" algn="l" rtl="0">
              <a:spcBef>
                <a:spcPts val="0"/>
              </a:spcBef>
              <a:spcAft>
                <a:spcPts val="0"/>
              </a:spcAft>
              <a:buSzPts val="1100"/>
              <a:buChar char="●"/>
            </a:pPr>
            <a:r>
              <a:rPr lang="en-US"/>
              <a:t>Engage parents: emails, texts, recipe cards, newsletters, flyers</a:t>
            </a: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15b1a4e2b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815b1a4e2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Challenge 3</a:t>
            </a:r>
            <a:endParaRPr/>
          </a:p>
          <a:p>
            <a:pPr marL="457200" lvl="0" indent="-298450" algn="l" rtl="0">
              <a:spcBef>
                <a:spcPts val="0"/>
              </a:spcBef>
              <a:spcAft>
                <a:spcPts val="0"/>
              </a:spcAft>
              <a:buSzPts val="1100"/>
              <a:buChar char="●"/>
            </a:pPr>
            <a:r>
              <a:rPr lang="en-US"/>
              <a:t>Strategic partnerships: grocery stores, CSA, farm shares</a:t>
            </a:r>
            <a:endParaRPr/>
          </a:p>
          <a:p>
            <a:pPr marL="457200" lvl="0" indent="-298450" algn="l" rtl="0">
              <a:spcBef>
                <a:spcPts val="0"/>
              </a:spcBef>
              <a:spcAft>
                <a:spcPts val="0"/>
              </a:spcAft>
              <a:buSzPts val="1100"/>
              <a:buChar char="●"/>
            </a:pPr>
            <a:r>
              <a:rPr lang="en-US"/>
              <a:t>Alternate strategies example: central kitchen, allows small centers to pool resources and reduces burden on storage capacity and time constraints for food prep at center</a:t>
            </a:r>
            <a:endParaRPr/>
          </a:p>
          <a:p>
            <a:pPr marL="0" lvl="0" indent="0" algn="l" rtl="0">
              <a:spcBef>
                <a:spcPts val="0"/>
              </a:spcBef>
              <a:spcAft>
                <a:spcPts val="0"/>
              </a:spcAft>
              <a:buNone/>
            </a:pPr>
            <a:r>
              <a:rPr lang="en-US"/>
              <a:t>Challenge 4</a:t>
            </a:r>
            <a:endParaRPr/>
          </a:p>
          <a:p>
            <a:pPr marL="457200" lvl="0" indent="-298450" algn="l" rtl="0">
              <a:spcBef>
                <a:spcPts val="0"/>
              </a:spcBef>
              <a:spcAft>
                <a:spcPts val="0"/>
              </a:spcAft>
              <a:buSzPts val="1100"/>
              <a:buChar char="●"/>
            </a:pPr>
            <a:r>
              <a:rPr lang="en-US"/>
              <a:t>National Farm to School Network, offers a tool that helps organizations assess their impact and/or contributions to structural oppression</a:t>
            </a: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815b1a4e2b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815b1a4e2b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Allie Seroussi</a:t>
            </a:r>
            <a:endParaRPr/>
          </a:p>
          <a:p>
            <a:pPr marL="0" lvl="0" indent="0" algn="l" rtl="0">
              <a:spcBef>
                <a:spcPts val="0"/>
              </a:spcBef>
              <a:spcAft>
                <a:spcPts val="0"/>
              </a:spcAft>
              <a:buNone/>
            </a:pPr>
            <a:r>
              <a:rPr lang="en-US"/>
              <a:t>Challenge 5</a:t>
            </a:r>
            <a:endParaRPr/>
          </a:p>
          <a:p>
            <a:pPr marL="457200" lvl="0" indent="-298450" algn="l" rtl="0">
              <a:spcBef>
                <a:spcPts val="0"/>
              </a:spcBef>
              <a:spcAft>
                <a:spcPts val="0"/>
              </a:spcAft>
              <a:buSzPts val="1100"/>
              <a:buChar char="●"/>
            </a:pPr>
            <a:r>
              <a:rPr lang="en-US"/>
              <a:t>Non-produce items: meat, milk, grains, legumes</a:t>
            </a:r>
            <a:endParaRPr/>
          </a:p>
          <a:p>
            <a:pPr marL="0" lvl="0" indent="0" algn="l" rtl="0">
              <a:spcBef>
                <a:spcPts val="0"/>
              </a:spcBef>
              <a:spcAft>
                <a:spcPts val="0"/>
              </a:spcAft>
              <a:buNone/>
            </a:pPr>
            <a:r>
              <a:rPr lang="en-US"/>
              <a:t>Challenge 7</a:t>
            </a:r>
            <a:endParaRPr/>
          </a:p>
          <a:p>
            <a:pPr marL="457200" lvl="0" indent="-298450" algn="l" rtl="0">
              <a:spcBef>
                <a:spcPts val="0"/>
              </a:spcBef>
              <a:spcAft>
                <a:spcPts val="0"/>
              </a:spcAft>
              <a:buSzPts val="1100"/>
              <a:buChar char="●"/>
            </a:pPr>
            <a:r>
              <a:rPr lang="en-US"/>
              <a:t>Relationships and collaborations: empower stakeholders as change agents and promotes buy-in for program</a:t>
            </a: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714630a3e1_0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714630a3e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8123d53474_0_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g8123d53474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We conducted 7 parent phone interviews. </a:t>
            </a:r>
            <a:endParaRPr/>
          </a:p>
          <a:p>
            <a:pPr marL="457200" lvl="0" indent="-298450" algn="l" rtl="0">
              <a:lnSpc>
                <a:spcPct val="100000"/>
              </a:lnSpc>
              <a:spcBef>
                <a:spcPts val="0"/>
              </a:spcBef>
              <a:spcAft>
                <a:spcPts val="0"/>
              </a:spcAft>
              <a:buSzPts val="1100"/>
              <a:buChar char="●"/>
            </a:pPr>
            <a:r>
              <a:rPr lang="en-US"/>
              <a:t>Each parent had at least one child attending one of the Farm-to-Table-participating childcare centers listed in this table</a:t>
            </a:r>
            <a:endParaRPr/>
          </a:p>
          <a:p>
            <a:pPr marL="457200" lvl="0" indent="-298450" algn="l" rtl="0">
              <a:lnSpc>
                <a:spcPct val="100000"/>
              </a:lnSpc>
              <a:spcBef>
                <a:spcPts val="0"/>
              </a:spcBef>
              <a:spcAft>
                <a:spcPts val="0"/>
              </a:spcAft>
              <a:buSzPts val="1100"/>
              <a:buChar char="●"/>
            </a:pPr>
            <a:r>
              <a:rPr lang="en-US"/>
              <a:t>These centers represent various socioeconomic backgrounds.  </a:t>
            </a:r>
            <a:endParaRPr/>
          </a:p>
          <a:p>
            <a:pPr marL="457200" lvl="0" indent="-298450" algn="l" rtl="0">
              <a:lnSpc>
                <a:spcPct val="100000"/>
              </a:lnSpc>
              <a:spcBef>
                <a:spcPts val="0"/>
              </a:spcBef>
              <a:spcAft>
                <a:spcPts val="0"/>
              </a:spcAft>
              <a:buSzPts val="1100"/>
              <a:buChar char="●"/>
            </a:pPr>
            <a:r>
              <a:rPr lang="en-US"/>
              <a:t>I will provide details on our findings, but the biggest takeaway and most consistent comment across interviews was a general lack of awareness and knowledge of the Farm to Table program.</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8123d53474_0_8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g8123d53474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In analyzing the interview transcripts, we identified many common points, and several overarching themes emerged. </a:t>
            </a:r>
            <a:endParaRPr/>
          </a:p>
          <a:p>
            <a:pPr marL="457200" lvl="0" indent="-298450" algn="l" rtl="0">
              <a:lnSpc>
                <a:spcPct val="100000"/>
              </a:lnSpc>
              <a:spcBef>
                <a:spcPts val="0"/>
              </a:spcBef>
              <a:spcAft>
                <a:spcPts val="0"/>
              </a:spcAft>
              <a:buSzPts val="1100"/>
              <a:buChar char="●"/>
            </a:pPr>
            <a:r>
              <a:rPr lang="en-US"/>
              <a:t>Among the parents interviewed: (</a:t>
            </a:r>
            <a:r>
              <a:rPr lang="en-US" i="1"/>
              <a:t>read each</a:t>
            </a:r>
            <a:r>
              <a:rPr lang="en-US"/>
              <a: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123d53474_0_8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g8123d53474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These two quotes are pretty representative of how the parents defined healthy food. </a:t>
            </a:r>
            <a:endParaRPr/>
          </a:p>
          <a:p>
            <a:pPr marL="457200" lvl="0" indent="-298450" algn="l" rtl="0">
              <a:lnSpc>
                <a:spcPct val="100000"/>
              </a:lnSpc>
              <a:spcBef>
                <a:spcPts val="0"/>
              </a:spcBef>
              <a:spcAft>
                <a:spcPts val="0"/>
              </a:spcAft>
              <a:buSzPts val="1100"/>
              <a:buChar char="●"/>
            </a:pPr>
            <a:r>
              <a:rPr lang="en-US" i="1"/>
              <a:t>Read quotes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812d30e538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g812d30e538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Char char="●"/>
            </a:pPr>
            <a:r>
              <a:rPr lang="en-US" sz="1000"/>
              <a:t>Overall, parents defined healthy food as varied, energizing, and nutritious. </a:t>
            </a:r>
            <a:endParaRPr sz="1000"/>
          </a:p>
          <a:p>
            <a:pPr marL="457200" lvl="0" indent="-292100" algn="l" rtl="0">
              <a:lnSpc>
                <a:spcPct val="115000"/>
              </a:lnSpc>
              <a:spcBef>
                <a:spcPts val="0"/>
              </a:spcBef>
              <a:spcAft>
                <a:spcPts val="0"/>
              </a:spcAft>
              <a:buSzPts val="1000"/>
              <a:buChar char="●"/>
            </a:pPr>
            <a:r>
              <a:rPr lang="en-US" sz="1000"/>
              <a:t>In terms of variety, a few parents pointed out that their kids are “picky eaters.” These parents worried that if a variety of options are not presented to their child, they may not eat at all</a:t>
            </a:r>
            <a:endParaRPr sz="1000"/>
          </a:p>
          <a:p>
            <a:pPr marL="457200" lvl="0" indent="-292100" algn="l" rtl="0">
              <a:lnSpc>
                <a:spcPct val="115000"/>
              </a:lnSpc>
              <a:spcBef>
                <a:spcPts val="0"/>
              </a:spcBef>
              <a:spcAft>
                <a:spcPts val="0"/>
              </a:spcAft>
              <a:buSzPts val="1000"/>
              <a:buChar char="●"/>
            </a:pPr>
            <a:r>
              <a:rPr lang="en-US" sz="1000"/>
              <a:t>When describing what makes food “nutritious” parents said that minerals, vitamins, and protein are important components</a:t>
            </a:r>
            <a:endParaRPr sz="1000"/>
          </a:p>
          <a:p>
            <a:pPr marL="457200" lvl="0" indent="-298450" algn="l" rtl="0">
              <a:lnSpc>
                <a:spcPct val="115000"/>
              </a:lnSpc>
              <a:spcBef>
                <a:spcPts val="0"/>
              </a:spcBef>
              <a:spcAft>
                <a:spcPts val="0"/>
              </a:spcAft>
              <a:buSzPts val="1100"/>
              <a:buChar char="●"/>
            </a:pPr>
            <a:r>
              <a:rPr lang="en-US"/>
              <a:t>Additionally, parents valued fruit and vegetable intake and sought to curb their childrens’ intake of sugar and salt. However, knowledge of why fruit and vegetable intake is important, or why avoiding salt or sugar is a good idea, was limited. </a:t>
            </a:r>
            <a:endParaRPr/>
          </a:p>
          <a:p>
            <a:pPr marL="457200" lvl="0" indent="-298450" algn="l" rtl="0">
              <a:lnSpc>
                <a:spcPct val="115000"/>
              </a:lnSpc>
              <a:spcBef>
                <a:spcPts val="0"/>
              </a:spcBef>
              <a:spcAft>
                <a:spcPts val="0"/>
              </a:spcAft>
              <a:buSzPts val="1100"/>
              <a:buChar char="●"/>
            </a:pPr>
            <a:r>
              <a:rPr lang="en-US"/>
              <a:t>The parents we spoke with regularly prepare meals at home; or have a family member who regularly cooks</a:t>
            </a:r>
            <a:endParaRPr/>
          </a:p>
          <a:p>
            <a:pPr marL="457200" lvl="0" indent="-298450" algn="l" rtl="0">
              <a:lnSpc>
                <a:spcPct val="115000"/>
              </a:lnSpc>
              <a:spcBef>
                <a:spcPts val="0"/>
              </a:spcBef>
              <a:spcAft>
                <a:spcPts val="0"/>
              </a:spcAft>
              <a:buSzPts val="1100"/>
              <a:buChar char="●"/>
            </a:pPr>
            <a:r>
              <a:rPr lang="en-US"/>
              <a:t>However, despite a common desire to feed their children healthy food, many families faced barriers to do so</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812d30e538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g812d30e538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These three quotes represent the most frequently raised barriers to accessing healthy food</a:t>
            </a:r>
            <a:endParaRPr/>
          </a:p>
          <a:p>
            <a:pPr marL="457200" lvl="0" indent="-298450" algn="l" rtl="0">
              <a:lnSpc>
                <a:spcPct val="100000"/>
              </a:lnSpc>
              <a:spcBef>
                <a:spcPts val="0"/>
              </a:spcBef>
              <a:spcAft>
                <a:spcPts val="0"/>
              </a:spcAft>
              <a:buSzPts val="1100"/>
              <a:buChar char="●"/>
            </a:pPr>
            <a:r>
              <a:rPr lang="en-US"/>
              <a:t>(</a:t>
            </a:r>
            <a:r>
              <a:rPr lang="en-US" i="1"/>
              <a:t>Read them</a:t>
            </a:r>
            <a:r>
              <a:rPr lang="en-US"/>
              <a: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8123d53474_0_9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g8123d53474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Cost of food, especially fresh produce, was cited as a barrier to accessing healthy food</a:t>
            </a:r>
            <a:endParaRPr/>
          </a:p>
          <a:p>
            <a:pPr marL="457200" lvl="0" indent="-298450" algn="l" rtl="0">
              <a:lnSpc>
                <a:spcPct val="100000"/>
              </a:lnSpc>
              <a:spcBef>
                <a:spcPts val="0"/>
              </a:spcBef>
              <a:spcAft>
                <a:spcPts val="0"/>
              </a:spcAft>
              <a:buSzPts val="1100"/>
              <a:buChar char="●"/>
            </a:pPr>
            <a:r>
              <a:rPr lang="en-US"/>
              <a:t>Seasonality was also cited by many as limiting their ability to provide a diverse diet to their kids</a:t>
            </a:r>
            <a:endParaRPr/>
          </a:p>
          <a:p>
            <a:pPr marL="457200" lvl="0" indent="-298450" algn="l" rtl="0">
              <a:lnSpc>
                <a:spcPct val="100000"/>
              </a:lnSpc>
              <a:spcBef>
                <a:spcPts val="0"/>
              </a:spcBef>
              <a:spcAft>
                <a:spcPts val="0"/>
              </a:spcAft>
              <a:buSzPts val="1100"/>
              <a:buChar char="●"/>
            </a:pPr>
            <a:r>
              <a:rPr lang="en-US"/>
              <a:t>Time was another commonly raised issue - from time spent grocery shopping, to the time required to prepare the fresh items. One parent mentioned that she often purchase fresh foods just to watch them rot before she has a chance to prepare them</a:t>
            </a:r>
            <a:endParaRPr/>
          </a:p>
          <a:p>
            <a:pPr marL="457200" lvl="0" indent="-298450" algn="l" rtl="0">
              <a:lnSpc>
                <a:spcPct val="100000"/>
              </a:lnSpc>
              <a:spcBef>
                <a:spcPts val="0"/>
              </a:spcBef>
              <a:spcAft>
                <a:spcPts val="0"/>
              </a:spcAft>
              <a:buSzPts val="1100"/>
              <a:buChar char="●"/>
            </a:pPr>
            <a:r>
              <a:rPr lang="en-US"/>
              <a:t>Finally, a lack of knowledge of how to prepare certain foods, or how to prepare them in a palatable, “kid-friendly” way limited families’ access to healthy food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8123d53474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g8123d53474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First we wanted to start off talking about why this program is important</a:t>
            </a:r>
            <a:endParaRPr/>
          </a:p>
          <a:p>
            <a:pPr marL="457200" lvl="0" indent="-298450" algn="l" rtl="0">
              <a:lnSpc>
                <a:spcPct val="100000"/>
              </a:lnSpc>
              <a:spcBef>
                <a:spcPts val="0"/>
              </a:spcBef>
              <a:spcAft>
                <a:spcPts val="0"/>
              </a:spcAft>
              <a:buSzPts val="1100"/>
              <a:buChar char="●"/>
            </a:pPr>
            <a:r>
              <a:rPr lang="en-US"/>
              <a:t>In Seattle, as of last year, food insecurity affected 13% of adults, and 51% of low-income households with children, and this has been shown to disproportionately affect various groups, including low-income households, people of color, those in lower educational brackets, and those in the LGBTQIA+ community.   </a:t>
            </a:r>
            <a:endParaRPr/>
          </a:p>
          <a:p>
            <a:pPr marL="457200" lvl="0" indent="-298450" algn="l" rtl="0">
              <a:lnSpc>
                <a:spcPct val="100000"/>
              </a:lnSpc>
              <a:spcBef>
                <a:spcPts val="0"/>
              </a:spcBef>
              <a:spcAft>
                <a:spcPts val="0"/>
              </a:spcAft>
              <a:buSzPts val="1100"/>
              <a:buChar char="●"/>
            </a:pPr>
            <a:r>
              <a:rPr lang="en-US"/>
              <a:t>Additionally, there’s a subset of folks who fall within a “food security gap,” where they are not eligible to receive food assistance but still experience food insecurity. </a:t>
            </a:r>
            <a:endParaRPr/>
          </a:p>
          <a:p>
            <a:pPr marL="457200" lvl="0" indent="-298450" algn="l" rtl="0">
              <a:lnSpc>
                <a:spcPct val="100000"/>
              </a:lnSpc>
              <a:spcBef>
                <a:spcPts val="0"/>
              </a:spcBef>
              <a:spcAft>
                <a:spcPts val="0"/>
              </a:spcAft>
              <a:buSzPts val="1100"/>
              <a:buChar char="●"/>
            </a:pPr>
            <a:r>
              <a:rPr lang="en-US"/>
              <a:t>The F2T program was created as a way to help address food inequities in Seattle, by increasing access to food in early care and education centers that predominantly serve low-income households. This program also has the added benefit of bolstering the local economy by increasing business for local farmers. </a:t>
            </a:r>
            <a:endParaRPr/>
          </a:p>
          <a:p>
            <a:pPr marL="457200" lvl="0" indent="-298450" algn="l" rtl="0">
              <a:lnSpc>
                <a:spcPct val="100000"/>
              </a:lnSpc>
              <a:spcBef>
                <a:spcPts val="0"/>
              </a:spcBef>
              <a:spcAft>
                <a:spcPts val="0"/>
              </a:spcAft>
              <a:buSzPts val="1100"/>
              <a:buChar char="●"/>
            </a:pPr>
            <a:r>
              <a:rPr lang="en-US">
                <a:highlight>
                  <a:srgbClr val="FFFF00"/>
                </a:highlight>
              </a:rPr>
              <a:t>I’d like to clarify here that these locations are referred to in a variety of ways (early care and education centers, early learning environments, etc.) but for this presentation, we will be referring to them as early learning centers or just </a:t>
            </a:r>
            <a:r>
              <a:rPr lang="en-US">
                <a:highlight>
                  <a:srgbClr val="FFFF00"/>
                </a:highlight>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centers</a:t>
            </a:r>
            <a:r>
              <a:rPr lang="en-US">
                <a:highlight>
                  <a:srgbClr val="FFFF00"/>
                </a:highlight>
              </a:rPr>
              <a:t>. </a:t>
            </a:r>
            <a:endParaRPr>
              <a:highlight>
                <a:srgbClr val="FFFF00"/>
              </a:highlight>
            </a:endParaRPr>
          </a:p>
          <a:p>
            <a:pPr marL="0" lvl="0" indent="0" algn="l" rtl="0">
              <a:lnSpc>
                <a:spcPct val="115000"/>
              </a:lnSpc>
              <a:spcBef>
                <a:spcPts val="0"/>
              </a:spcBef>
              <a:spcAft>
                <a:spcPts val="0"/>
              </a:spcAft>
              <a:buSzPts val="1100"/>
              <a:buNone/>
            </a:pPr>
            <a:endParaRPr/>
          </a:p>
          <a:p>
            <a:pPr marL="406400" lvl="0" indent="-406400" algn="l" rtl="0">
              <a:lnSpc>
                <a:spcPct val="115000"/>
              </a:lnSpc>
              <a:spcBef>
                <a:spcPts val="0"/>
              </a:spcBef>
              <a:spcAft>
                <a:spcPts val="0"/>
              </a:spcAft>
              <a:buSzPts val="1100"/>
              <a:buNone/>
            </a:pPr>
            <a:r>
              <a:rPr lang="en-US"/>
              <a:t>Bolt K, Carter L, Casey D, et al. </a:t>
            </a:r>
            <a:r>
              <a:rPr lang="en-US" i="1"/>
              <a:t>Healthy Food Availability &amp; Food Bank Network Report. Report for City of Seattle and Seattle City Council</a:t>
            </a:r>
            <a:r>
              <a:rPr lang="en-US"/>
              <a:t>.; 2019.</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812d30e538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g812d30e538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Unfortunately, parents were unaware of the Farm to Table program and its mission to increase access to healthy food</a:t>
            </a:r>
            <a:endParaRPr/>
          </a:p>
          <a:p>
            <a:pPr marL="457200" lvl="0" indent="-298450" algn="l" rtl="0">
              <a:lnSpc>
                <a:spcPct val="100000"/>
              </a:lnSpc>
              <a:spcBef>
                <a:spcPts val="0"/>
              </a:spcBef>
              <a:spcAft>
                <a:spcPts val="0"/>
              </a:spcAft>
              <a:buSzPts val="1100"/>
              <a:buChar char="●"/>
            </a:pPr>
            <a:r>
              <a:rPr lang="en-US"/>
              <a:t>Nearly every parent we interviewed initially confused the Farm to Table program with the Good Food Bags program</a:t>
            </a:r>
            <a:endParaRPr/>
          </a:p>
          <a:p>
            <a:pPr marL="457200" lvl="0" indent="-298450" algn="l" rtl="0">
              <a:lnSpc>
                <a:spcPct val="100000"/>
              </a:lnSpc>
              <a:spcBef>
                <a:spcPts val="0"/>
              </a:spcBef>
              <a:spcAft>
                <a:spcPts val="0"/>
              </a:spcAft>
              <a:buSzPts val="1100"/>
              <a:buChar char="●"/>
            </a:pPr>
            <a:r>
              <a:rPr lang="en-US"/>
              <a:t>Because the Good Food Bags go home with children, parents were more aware of this program</a:t>
            </a:r>
            <a:endParaRPr/>
          </a:p>
          <a:p>
            <a:pPr marL="457200" lvl="0" indent="-298450" algn="l" rtl="0">
              <a:lnSpc>
                <a:spcPct val="100000"/>
              </a:lnSpc>
              <a:spcBef>
                <a:spcPts val="0"/>
              </a:spcBef>
              <a:spcAft>
                <a:spcPts val="0"/>
              </a:spcAft>
              <a:buSzPts val="1100"/>
              <a:buChar char="●"/>
            </a:pPr>
            <a:r>
              <a:rPr lang="en-US"/>
              <a:t>Parents also commented on how much they enjoy the Good Food Bags program because it directly enables families to prepare healthy food at home</a:t>
            </a:r>
            <a:endParaRPr/>
          </a:p>
          <a:p>
            <a:pPr marL="457200" lvl="0" indent="-298450" algn="l" rtl="0">
              <a:lnSpc>
                <a:spcPct val="100000"/>
              </a:lnSpc>
              <a:spcBef>
                <a:spcPts val="0"/>
              </a:spcBef>
              <a:spcAft>
                <a:spcPts val="0"/>
              </a:spcAft>
              <a:buSzPts val="1100"/>
              <a:buChar char="●"/>
            </a:pPr>
            <a:r>
              <a:rPr lang="en-US"/>
              <a:t>In contrast, parents cited a lack of communication regarding the Farm to Table program</a:t>
            </a:r>
            <a:endParaRPr/>
          </a:p>
          <a:p>
            <a:pPr marL="457200" lvl="0" indent="-298450" algn="l" rtl="0">
              <a:lnSpc>
                <a:spcPct val="100000"/>
              </a:lnSpc>
              <a:spcBef>
                <a:spcPts val="0"/>
              </a:spcBef>
              <a:spcAft>
                <a:spcPts val="0"/>
              </a:spcAft>
              <a:buSzPts val="1100"/>
              <a:buChar char="●"/>
            </a:pPr>
            <a:r>
              <a:rPr lang="en-US"/>
              <a:t>However, once they learned what the Farm to Table program offers, all parents expressed excitement and an eagerness to become more involved</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8123d53474_0_10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g8123d53474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Given the dearth of knowledge of the Farm to Table program, most of the parents’ recommendations for the program were focused around increasing awareness</a:t>
            </a:r>
            <a:endParaRPr/>
          </a:p>
          <a:p>
            <a:pPr marL="457200" lvl="0" indent="-298450" algn="l" rtl="0">
              <a:lnSpc>
                <a:spcPct val="100000"/>
              </a:lnSpc>
              <a:spcBef>
                <a:spcPts val="0"/>
              </a:spcBef>
              <a:spcAft>
                <a:spcPts val="0"/>
              </a:spcAft>
              <a:buSzPts val="1100"/>
              <a:buChar char="●"/>
            </a:pPr>
            <a:r>
              <a:rPr lang="en-US"/>
              <a:t>Additionally, parents felt that family engagement, beyond just awareness, was critical to success. </a:t>
            </a:r>
            <a:endParaRPr/>
          </a:p>
          <a:p>
            <a:pPr marL="457200" lvl="0" indent="-298450" algn="l" rtl="0">
              <a:lnSpc>
                <a:spcPct val="100000"/>
              </a:lnSpc>
              <a:spcBef>
                <a:spcPts val="0"/>
              </a:spcBef>
              <a:spcAft>
                <a:spcPts val="0"/>
              </a:spcAft>
              <a:buSzPts val="1100"/>
              <a:buChar char="●"/>
            </a:pPr>
            <a:r>
              <a:rPr lang="en-US"/>
              <a:t>This parent said (</a:t>
            </a:r>
            <a:r>
              <a:rPr lang="en-US" i="1"/>
              <a:t>read quote</a:t>
            </a:r>
            <a:r>
              <a:rPr lang="en-US"/>
              <a:t>)</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812d30e538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g812d30e538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Overall, parents raised three main opportunities for Farm to Table </a:t>
            </a:r>
            <a:endParaRPr/>
          </a:p>
          <a:p>
            <a:pPr marL="457200" lvl="0" indent="-298450" algn="l" rtl="0">
              <a:lnSpc>
                <a:spcPct val="100000"/>
              </a:lnSpc>
              <a:spcBef>
                <a:spcPts val="0"/>
              </a:spcBef>
              <a:spcAft>
                <a:spcPts val="0"/>
              </a:spcAft>
              <a:buSzPts val="1100"/>
              <a:buChar char="●"/>
            </a:pPr>
            <a:r>
              <a:rPr lang="en-US"/>
              <a:t>First, they believe a successful program will have a greater reach, to impact eating at home</a:t>
            </a:r>
            <a:endParaRPr/>
          </a:p>
          <a:p>
            <a:pPr marL="457200" lvl="0" indent="-298450" algn="l" rtl="0">
              <a:lnSpc>
                <a:spcPct val="100000"/>
              </a:lnSpc>
              <a:spcBef>
                <a:spcPts val="0"/>
              </a:spcBef>
              <a:spcAft>
                <a:spcPts val="0"/>
              </a:spcAft>
              <a:buSzPts val="1100"/>
              <a:buChar char="●"/>
            </a:pPr>
            <a:r>
              <a:rPr lang="en-US"/>
              <a:t>A couple parents also hope that the program can somehow address the gaps in food security that occur over school breaks and weekends</a:t>
            </a:r>
            <a:endParaRPr/>
          </a:p>
          <a:p>
            <a:pPr marL="457200" lvl="0" indent="-298450" algn="l" rtl="0">
              <a:lnSpc>
                <a:spcPct val="100000"/>
              </a:lnSpc>
              <a:spcBef>
                <a:spcPts val="0"/>
              </a:spcBef>
              <a:spcAft>
                <a:spcPts val="0"/>
              </a:spcAft>
              <a:buSzPts val="1100"/>
              <a:buChar char="●"/>
            </a:pPr>
            <a:r>
              <a:rPr lang="en-US"/>
              <a:t>Second, and related, they believe that increased communication and outreach to connect and engage the parents is critical to program success</a:t>
            </a:r>
            <a:endParaRPr/>
          </a:p>
          <a:p>
            <a:pPr marL="457200" lvl="0" indent="-298450" algn="l" rtl="0">
              <a:lnSpc>
                <a:spcPct val="100000"/>
              </a:lnSpc>
              <a:spcBef>
                <a:spcPts val="0"/>
              </a:spcBef>
              <a:spcAft>
                <a:spcPts val="0"/>
              </a:spcAft>
              <a:buSzPts val="1100"/>
              <a:buChar char="●"/>
            </a:pPr>
            <a:r>
              <a:rPr lang="en-US"/>
              <a:t>Finally, parents suggested that a successful program would have measurable outcomes that can illustrate the purpose of the program and further increase buy-in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812d30e538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g812d30e538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Parents’ vision of a successful program will positively impact all stakeholders</a:t>
            </a:r>
            <a:endParaRPr/>
          </a:p>
          <a:p>
            <a:pPr marL="457200" lvl="0" indent="-298450" algn="l" rtl="0">
              <a:lnSpc>
                <a:spcPct val="100000"/>
              </a:lnSpc>
              <a:spcBef>
                <a:spcPts val="0"/>
              </a:spcBef>
              <a:spcAft>
                <a:spcPts val="0"/>
              </a:spcAft>
              <a:buSzPts val="1100"/>
              <a:buChar char="●"/>
            </a:pPr>
            <a:r>
              <a:rPr lang="en-US"/>
              <a:t>As this parent put it, </a:t>
            </a:r>
            <a:r>
              <a:rPr lang="en-US" i="1"/>
              <a:t>read quote</a:t>
            </a:r>
            <a:endParaRPr i="1"/>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714630a3e1_0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714630a3e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8123d53474_0_1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8123d53474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First, we have some quick statistics that we would like to share. We just want to note that these statistics only refer to the sites where we spoke to staff members and it may not be reflective of all of the sites that participate in the Farm to Table program.</a:t>
            </a:r>
            <a:endParaRPr/>
          </a:p>
          <a:p>
            <a:pPr marL="457200" lvl="0" indent="-298450" algn="l" rtl="0">
              <a:lnSpc>
                <a:spcPct val="100000"/>
              </a:lnSpc>
              <a:spcBef>
                <a:spcPts val="0"/>
              </a:spcBef>
              <a:spcAft>
                <a:spcPts val="0"/>
              </a:spcAft>
              <a:buSzPts val="1100"/>
              <a:buChar char="-"/>
            </a:pPr>
            <a:r>
              <a:rPr lang="en-US"/>
              <a:t>There were a total of 9 staff members interviewed</a:t>
            </a:r>
            <a:endParaRPr/>
          </a:p>
          <a:p>
            <a:pPr marL="457200" lvl="0" indent="-298450" algn="l" rtl="0">
              <a:lnSpc>
                <a:spcPct val="100000"/>
              </a:lnSpc>
              <a:spcBef>
                <a:spcPts val="0"/>
              </a:spcBef>
              <a:spcAft>
                <a:spcPts val="0"/>
              </a:spcAft>
              <a:buSzPts val="1100"/>
              <a:buChar char="-"/>
            </a:pPr>
            <a:r>
              <a:rPr lang="en-US"/>
              <a:t>The number of children attending each center varied from 12 to 350. </a:t>
            </a:r>
            <a:endParaRPr/>
          </a:p>
          <a:p>
            <a:pPr marL="457200" lvl="0" indent="-298450" algn="l" rtl="0">
              <a:lnSpc>
                <a:spcPct val="100000"/>
              </a:lnSpc>
              <a:spcBef>
                <a:spcPts val="0"/>
              </a:spcBef>
              <a:spcAft>
                <a:spcPts val="0"/>
              </a:spcAft>
              <a:buSzPts val="1100"/>
              <a:buChar char="-"/>
            </a:pPr>
            <a:r>
              <a:rPr lang="en-US"/>
              <a:t>The ages of the children also ranged from 1 month to 13 years</a:t>
            </a:r>
            <a:endParaRPr/>
          </a:p>
          <a:p>
            <a:pPr marL="457200" lvl="0" indent="-298450" algn="l" rtl="0">
              <a:lnSpc>
                <a:spcPct val="100000"/>
              </a:lnSpc>
              <a:spcBef>
                <a:spcPts val="0"/>
              </a:spcBef>
              <a:spcAft>
                <a:spcPts val="0"/>
              </a:spcAft>
              <a:buSzPts val="1100"/>
              <a:buChar char="-"/>
            </a:pPr>
            <a:r>
              <a:rPr lang="en-US"/>
              <a:t>Many of the children that these sites serve are from low SES families, but a few centers had a mix of children from high and low SES families</a:t>
            </a:r>
            <a:endParaRPr/>
          </a:p>
          <a:p>
            <a:pPr marL="457200" lvl="0" indent="-298450" algn="l" rtl="0">
              <a:lnSpc>
                <a:spcPct val="100000"/>
              </a:lnSpc>
              <a:spcBef>
                <a:spcPts val="0"/>
              </a:spcBef>
              <a:spcAft>
                <a:spcPts val="0"/>
              </a:spcAft>
              <a:buSzPts val="1100"/>
              <a:buChar char="-"/>
            </a:pPr>
            <a:r>
              <a:rPr lang="en-US"/>
              <a:t>There was also a lot of variation in the number of sites that each center had. Some only had 1 site while others had up to 12 sites at which they served children from different communities around seattle </a:t>
            </a:r>
            <a:endParaRPr/>
          </a:p>
          <a:p>
            <a:pPr marL="45720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8123d53474_0_1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8123d53474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sz="1200"/>
              <a:t>After speaking with the staff members, there were a few main themes that surfaced:</a:t>
            </a:r>
            <a:endParaRPr sz="1200"/>
          </a:p>
          <a:p>
            <a:pPr marL="457200" lvl="0" indent="-304800" algn="l" rtl="0">
              <a:lnSpc>
                <a:spcPct val="115000"/>
              </a:lnSpc>
              <a:spcBef>
                <a:spcPts val="1600"/>
              </a:spcBef>
              <a:spcAft>
                <a:spcPts val="0"/>
              </a:spcAft>
              <a:buSzPts val="1200"/>
              <a:buAutoNum type="arabicPeriod"/>
            </a:pPr>
            <a:r>
              <a:rPr lang="en-US" sz="1200"/>
              <a:t>The centers face a lot of barriers to accessing and serving fresh foods </a:t>
            </a:r>
            <a:endParaRPr sz="1200"/>
          </a:p>
          <a:p>
            <a:pPr marL="914400" lvl="1" indent="-304800" algn="l" rtl="0">
              <a:lnSpc>
                <a:spcPct val="115000"/>
              </a:lnSpc>
              <a:spcBef>
                <a:spcPts val="0"/>
              </a:spcBef>
              <a:spcAft>
                <a:spcPts val="0"/>
              </a:spcAft>
              <a:buSzPts val="1200"/>
              <a:buAutoNum type="alphaLcPeriod"/>
            </a:pPr>
            <a:r>
              <a:rPr lang="en-US" sz="1200"/>
              <a:t>Given the differences in culture between centers, the barriers that each center faced were varied and we highlighted the most common ones.</a:t>
            </a:r>
            <a:endParaRPr sz="1200"/>
          </a:p>
          <a:p>
            <a:pPr marL="457200" lvl="0" indent="-304800" algn="l" rtl="0">
              <a:lnSpc>
                <a:spcPct val="115000"/>
              </a:lnSpc>
              <a:spcBef>
                <a:spcPts val="0"/>
              </a:spcBef>
              <a:spcAft>
                <a:spcPts val="0"/>
              </a:spcAft>
              <a:buSzPts val="1200"/>
              <a:buAutoNum type="arabicPeriod"/>
            </a:pPr>
            <a:r>
              <a:rPr lang="en-US" sz="1200"/>
              <a:t>There are also various challenges to participating in the Farm to Table program. The most notable one that we encountered is a lack of knowledge about the Farm to Table program. Many staff reported that they did not know about the program until they were in a position to order food </a:t>
            </a:r>
            <a:endParaRPr sz="1200"/>
          </a:p>
          <a:p>
            <a:pPr marL="457200" lvl="0" indent="-304800" algn="l" rtl="0">
              <a:lnSpc>
                <a:spcPct val="115000"/>
              </a:lnSpc>
              <a:spcBef>
                <a:spcPts val="0"/>
              </a:spcBef>
              <a:spcAft>
                <a:spcPts val="0"/>
              </a:spcAft>
              <a:buSzPts val="1200"/>
              <a:buAutoNum type="arabicPeriod"/>
            </a:pPr>
            <a:r>
              <a:rPr lang="en-US" sz="1200"/>
              <a:t>The centers need more activities and support from the Farm to Table program.</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123d53474_0_1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8123d53474_0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These are the most common barriers that we observed after talking to staff members. </a:t>
            </a:r>
            <a:endParaRPr/>
          </a:p>
          <a:p>
            <a:pPr marL="457200" lvl="0" indent="-298450" algn="l" rtl="0">
              <a:lnSpc>
                <a:spcPct val="100000"/>
              </a:lnSpc>
              <a:spcBef>
                <a:spcPts val="0"/>
              </a:spcBef>
              <a:spcAft>
                <a:spcPts val="0"/>
              </a:spcAft>
              <a:buSzPts val="1100"/>
              <a:buChar char="-"/>
            </a:pPr>
            <a:r>
              <a:rPr lang="en-US"/>
              <a:t>Staffing and food preparation</a:t>
            </a:r>
            <a:endParaRPr/>
          </a:p>
          <a:p>
            <a:pPr marL="914400" lvl="1" indent="-298450" algn="l" rtl="0">
              <a:lnSpc>
                <a:spcPct val="100000"/>
              </a:lnSpc>
              <a:spcBef>
                <a:spcPts val="0"/>
              </a:spcBef>
              <a:spcAft>
                <a:spcPts val="0"/>
              </a:spcAft>
              <a:buSzPts val="1100"/>
              <a:buChar char="-"/>
            </a:pPr>
            <a:r>
              <a:rPr lang="en-US"/>
              <a:t>Many centers are understaffed and don’t have a person designated to cook and serve the fresh foods provided by farm to table to the children. Often times, the staff members need to be supervising the kids in order to maintain the proper supervisor to child ratio. As a result, it is very difficult to pull a staff member away to help prepare and serve food </a:t>
            </a:r>
            <a:endParaRPr/>
          </a:p>
          <a:p>
            <a:pPr marL="914400" lvl="1" indent="-298450" algn="l" rtl="0">
              <a:lnSpc>
                <a:spcPct val="100000"/>
              </a:lnSpc>
              <a:spcBef>
                <a:spcPts val="0"/>
              </a:spcBef>
              <a:spcAft>
                <a:spcPts val="0"/>
              </a:spcAft>
              <a:buSzPts val="1100"/>
              <a:buChar char="-"/>
            </a:pPr>
            <a:r>
              <a:rPr lang="en-US"/>
              <a:t>A few centers expressed a desire for more pre-prepared food options or value added items in order to get around the issue of not having enough time to prepare the foods from scratch</a:t>
            </a:r>
            <a:endParaRPr/>
          </a:p>
          <a:p>
            <a:pPr marL="457200" lvl="0" indent="-298450" algn="l" rtl="0">
              <a:lnSpc>
                <a:spcPct val="100000"/>
              </a:lnSpc>
              <a:spcBef>
                <a:spcPts val="0"/>
              </a:spcBef>
              <a:spcAft>
                <a:spcPts val="0"/>
              </a:spcAft>
              <a:buSzPts val="1100"/>
              <a:buChar char="-"/>
            </a:pPr>
            <a:r>
              <a:rPr lang="en-US"/>
              <a:t>Menu planning and menu requirements also surfaced as a barrier for many centers</a:t>
            </a:r>
            <a:endParaRPr/>
          </a:p>
          <a:p>
            <a:pPr marL="914400" lvl="1" indent="-298450" algn="l" rtl="0">
              <a:lnSpc>
                <a:spcPct val="100000"/>
              </a:lnSpc>
              <a:spcBef>
                <a:spcPts val="0"/>
              </a:spcBef>
              <a:spcAft>
                <a:spcPts val="0"/>
              </a:spcAft>
              <a:buSzPts val="1100"/>
              <a:buChar char="-"/>
            </a:pPr>
            <a:r>
              <a:rPr lang="en-US"/>
              <a:t>Some centers plan their menus up to a month in advance and are not able to repeat meals within a certain time period </a:t>
            </a:r>
            <a:endParaRPr/>
          </a:p>
          <a:p>
            <a:pPr marL="914400" lvl="1" indent="-298450" algn="l" rtl="0">
              <a:lnSpc>
                <a:spcPct val="100000"/>
              </a:lnSpc>
              <a:spcBef>
                <a:spcPts val="0"/>
              </a:spcBef>
              <a:spcAft>
                <a:spcPts val="0"/>
              </a:spcAft>
              <a:buSzPts val="1100"/>
              <a:buChar char="-"/>
            </a:pPr>
            <a:r>
              <a:rPr lang="en-US"/>
              <a:t>But because the centers do not know what will be available through Farm to Table until a week in advance, this makes it difficult to know what to plan if they don’t know what will be available </a:t>
            </a:r>
            <a:endParaRPr/>
          </a:p>
          <a:p>
            <a:pPr marL="914400" lvl="1" indent="-298450" algn="l" rtl="0">
              <a:lnSpc>
                <a:spcPct val="100000"/>
              </a:lnSpc>
              <a:spcBef>
                <a:spcPts val="0"/>
              </a:spcBef>
              <a:spcAft>
                <a:spcPts val="0"/>
              </a:spcAft>
              <a:buSzPts val="1100"/>
              <a:buChar char="-"/>
            </a:pPr>
            <a:r>
              <a:rPr lang="en-US"/>
              <a:t>All centers also have to adhere to CACFP standards - also makes it difficult to order food because they don’t know what will be available and they do not know if the available foods will comply with CACFP</a:t>
            </a:r>
            <a:endParaRPr/>
          </a:p>
          <a:p>
            <a:pPr marL="457200" lvl="0" indent="-298450" algn="l" rtl="0">
              <a:lnSpc>
                <a:spcPct val="100000"/>
              </a:lnSpc>
              <a:spcBef>
                <a:spcPts val="0"/>
              </a:spcBef>
              <a:spcAft>
                <a:spcPts val="0"/>
              </a:spcAft>
              <a:buSzPts val="1100"/>
              <a:buChar char="-"/>
            </a:pPr>
            <a:r>
              <a:rPr lang="en-US"/>
              <a:t>Seasonality also came up as a challenge for many centers because many of the centers reported that the children tend to prefer summer fruits and berries, but many of the centers are not open during the summer. In addition, the staff reported that it is harder to menu plan in winter months because there’s generally less variability in the foods available</a:t>
            </a:r>
            <a:endParaRPr/>
          </a:p>
          <a:p>
            <a:pPr marL="457200" lvl="0" indent="-298450" algn="l" rtl="0">
              <a:lnSpc>
                <a:spcPct val="100000"/>
              </a:lnSpc>
              <a:spcBef>
                <a:spcPts val="0"/>
              </a:spcBef>
              <a:spcAft>
                <a:spcPts val="0"/>
              </a:spcAft>
              <a:buSzPts val="1100"/>
              <a:buChar char="-"/>
            </a:pPr>
            <a:r>
              <a:rPr lang="en-US"/>
              <a:t>The next big issue that we observed was food storage and food waste</a:t>
            </a:r>
            <a:endParaRPr/>
          </a:p>
          <a:p>
            <a:pPr marL="914400" lvl="1" indent="-298450" algn="l" rtl="0">
              <a:lnSpc>
                <a:spcPct val="100000"/>
              </a:lnSpc>
              <a:spcBef>
                <a:spcPts val="0"/>
              </a:spcBef>
              <a:spcAft>
                <a:spcPts val="0"/>
              </a:spcAft>
              <a:buSzPts val="1100"/>
              <a:buChar char="-"/>
            </a:pPr>
            <a:r>
              <a:rPr lang="en-US"/>
              <a:t>The current delivery minimum amount is $100. For smallr centers serving less than 15 children, it is very difficult for them to meet this order minimum and not waste the food that is getting delivered</a:t>
            </a:r>
            <a:endParaRPr/>
          </a:p>
          <a:p>
            <a:pPr marL="914400" lvl="1" indent="-298450" algn="l" rtl="0">
              <a:lnSpc>
                <a:spcPct val="100000"/>
              </a:lnSpc>
              <a:spcBef>
                <a:spcPts val="0"/>
              </a:spcBef>
              <a:spcAft>
                <a:spcPts val="0"/>
              </a:spcAft>
              <a:buSzPts val="1100"/>
              <a:buChar char="-"/>
            </a:pPr>
            <a:r>
              <a:rPr lang="en-US"/>
              <a:t>Many centers also do not have enough storage capacity to store $100 worth of fresh food. Some of them don’t have freezers that they can store fresh foods in, and others simply don’t have enough space to put the food. </a:t>
            </a:r>
            <a:endParaRPr/>
          </a:p>
          <a:p>
            <a:pPr marL="1371600" lvl="2" indent="-298450" algn="l" rtl="0">
              <a:lnSpc>
                <a:spcPct val="100000"/>
              </a:lnSpc>
              <a:spcBef>
                <a:spcPts val="0"/>
              </a:spcBef>
              <a:spcAft>
                <a:spcPts val="0"/>
              </a:spcAft>
              <a:buSzPts val="1100"/>
              <a:buChar char="-"/>
            </a:pPr>
            <a:r>
              <a:rPr lang="en-US"/>
              <a:t>Similar to the staffing and food preparation challenges, a few centers expressed a desire for more value added or prepared foods to help them get around the storage issue. </a:t>
            </a:r>
            <a:endParaRPr/>
          </a:p>
          <a:p>
            <a:pPr marL="914400" lvl="1" indent="-298450" algn="l" rtl="0">
              <a:lnSpc>
                <a:spcPct val="100000"/>
              </a:lnSpc>
              <a:spcBef>
                <a:spcPts val="0"/>
              </a:spcBef>
              <a:spcAft>
                <a:spcPts val="0"/>
              </a:spcAft>
              <a:buSzPts val="1100"/>
              <a:buChar char="-"/>
            </a:pPr>
            <a:r>
              <a:rPr lang="en-US"/>
              <a:t>The last main problem that we observed was delivery times - sometimes the delivery times don’t align with the center’s schedules and it’s hard for them to find the capacity to fit or accept the foods ordered becuase they may be understaffed that day or they simply don’t have the storage capacity to hold all of the food delivered </a:t>
            </a:r>
            <a:endParaRPr/>
          </a:p>
          <a:p>
            <a:pPr marL="914400" lvl="1" indent="-298450" algn="l" rtl="0">
              <a:lnSpc>
                <a:spcPct val="100000"/>
              </a:lnSpc>
              <a:spcBef>
                <a:spcPts val="0"/>
              </a:spcBef>
              <a:spcAft>
                <a:spcPts val="0"/>
              </a:spcAft>
              <a:buSzPts val="1100"/>
              <a:buChar char="-"/>
            </a:pPr>
            <a:r>
              <a:rPr lang="en-US"/>
              <a:t>These quotes help to sum up the challenges that the centers are currently experiencing: </a:t>
            </a:r>
            <a:endParaRPr/>
          </a:p>
          <a:p>
            <a:pPr marL="457200" lvl="0" indent="-298450" algn="l" rtl="0">
              <a:lnSpc>
                <a:spcPct val="100000"/>
              </a:lnSpc>
              <a:spcBef>
                <a:spcPts val="0"/>
              </a:spcBef>
              <a:spcAft>
                <a:spcPts val="0"/>
              </a:spcAft>
              <a:buSzPts val="1100"/>
              <a:buChar char="-"/>
            </a:pPr>
            <a:r>
              <a:rPr lang="en-US"/>
              <a:t>Despite the challenges, the staff try their best to get food to kids. If we could go to the next slide, there are some great quotes that sum up the staff’s efforts</a:t>
            </a:r>
            <a:endParaRPr/>
          </a:p>
          <a:p>
            <a:pPr marL="0" lvl="0" indent="0" algn="l" rtl="0">
              <a:lnSpc>
                <a:spcPct val="100000"/>
              </a:lnSpc>
              <a:spcBef>
                <a:spcPts val="0"/>
              </a:spcBef>
              <a:spcAft>
                <a:spcPts val="0"/>
              </a:spcAft>
              <a:buSzPts val="1100"/>
              <a:buNone/>
            </a:pPr>
            <a:endParaRPr sz="1800">
              <a:solidFill>
                <a:srgbClr val="695D46"/>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8123d53474_0_1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8123d53474_0_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So, the staff are doing the best with the resources they have, and many of them have expressed appreciation for the program. However, they do still need additional support in order for them to make sure that the Farm to Table program can reach its full potential.  </a:t>
            </a:r>
            <a:endParaRPr/>
          </a:p>
          <a:p>
            <a:pPr marL="457200" lvl="0" indent="-298450" algn="l" rtl="0">
              <a:lnSpc>
                <a:spcPct val="100000"/>
              </a:lnSpc>
              <a:spcBef>
                <a:spcPts val="0"/>
              </a:spcBef>
              <a:spcAft>
                <a:spcPts val="0"/>
              </a:spcAft>
              <a:buSzPts val="1100"/>
              <a:buChar char="-"/>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8123d53474_0_1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8123d53474_0_1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42900" algn="l" rtl="0">
              <a:lnSpc>
                <a:spcPct val="107916"/>
              </a:lnSpc>
              <a:spcBef>
                <a:spcPts val="0"/>
              </a:spcBef>
              <a:spcAft>
                <a:spcPts val="0"/>
              </a:spcAft>
              <a:buClr>
                <a:srgbClr val="000000"/>
              </a:buClr>
              <a:buSzPts val="1800"/>
              <a:buChar char="-"/>
            </a:pPr>
            <a:r>
              <a:rPr lang="en-US"/>
              <a:t>The next theme that we encountered involved the various challenges that centers faced when it came to participating in the Farm to Table program</a:t>
            </a:r>
            <a:endParaRPr/>
          </a:p>
          <a:p>
            <a:pPr marL="457200" lvl="0" indent="-342900" algn="l" rtl="0">
              <a:lnSpc>
                <a:spcPct val="107916"/>
              </a:lnSpc>
              <a:spcBef>
                <a:spcPts val="0"/>
              </a:spcBef>
              <a:spcAft>
                <a:spcPts val="0"/>
              </a:spcAft>
              <a:buClr>
                <a:srgbClr val="000000"/>
              </a:buClr>
              <a:buSzPts val="1800"/>
              <a:buChar char="-"/>
            </a:pPr>
            <a:r>
              <a:rPr lang="en-US"/>
              <a:t>The main challenge that we observed was that staff members overwhelmingly indicated they do not know enough about the Farm to Table program.</a:t>
            </a:r>
            <a:endParaRPr/>
          </a:p>
          <a:p>
            <a:pPr marL="457200" lvl="0" indent="-342900" algn="l" rtl="0">
              <a:lnSpc>
                <a:spcPct val="107916"/>
              </a:lnSpc>
              <a:spcBef>
                <a:spcPts val="0"/>
              </a:spcBef>
              <a:spcAft>
                <a:spcPts val="0"/>
              </a:spcAft>
              <a:buClr>
                <a:srgbClr val="000000"/>
              </a:buClr>
              <a:buSzPts val="1800"/>
              <a:buChar char="-"/>
            </a:pPr>
            <a:r>
              <a:rPr lang="en-US"/>
              <a:t>Of the 9 staff members that we interviewed, 8 of them did not learn about the program after they stepped into a role for which they were responsible for the Farm to Table ordering and organization within their site. This general lack of knowledge or understanding within the sites has made it difficult for more staff members to participate. </a:t>
            </a:r>
            <a:endParaRPr/>
          </a:p>
          <a:p>
            <a:pPr marL="457200" lvl="0" indent="-342900" algn="l" rtl="0">
              <a:lnSpc>
                <a:spcPct val="107916"/>
              </a:lnSpc>
              <a:spcBef>
                <a:spcPts val="0"/>
              </a:spcBef>
              <a:spcAft>
                <a:spcPts val="0"/>
              </a:spcAft>
              <a:buClr>
                <a:srgbClr val="000000"/>
              </a:buClr>
              <a:buSzPts val="1800"/>
              <a:buChar char="-"/>
            </a:pPr>
            <a:r>
              <a:rPr lang="en-US"/>
              <a:t>The staff members also reported that there have been challenges with the additional services provided by Farm to Table. Most of these challenges have related to lesson planning and other educational opportunities. </a:t>
            </a:r>
            <a:endParaRPr sz="1800" i="1"/>
          </a:p>
          <a:p>
            <a:pPr marL="457200" lvl="0" indent="-342900" algn="l" rtl="0">
              <a:lnSpc>
                <a:spcPct val="100000"/>
              </a:lnSpc>
              <a:spcBef>
                <a:spcPts val="0"/>
              </a:spcBef>
              <a:spcAft>
                <a:spcPts val="0"/>
              </a:spcAft>
              <a:buClr>
                <a:srgbClr val="695D46"/>
              </a:buClr>
              <a:buSzPts val="1800"/>
              <a:buChar char="-"/>
            </a:pPr>
            <a:r>
              <a:rPr lang="en-US"/>
              <a:t>These are great quotes that sum up what many of the centers have experienced </a:t>
            </a:r>
            <a:endParaRPr/>
          </a:p>
          <a:p>
            <a:pPr marL="457200" lvl="0" indent="-342900" algn="l" rtl="0">
              <a:lnSpc>
                <a:spcPct val="100000"/>
              </a:lnSpc>
              <a:spcBef>
                <a:spcPts val="0"/>
              </a:spcBef>
              <a:spcAft>
                <a:spcPts val="0"/>
              </a:spcAft>
              <a:buClr>
                <a:srgbClr val="695D46"/>
              </a:buClr>
              <a:buSzPts val="1800"/>
              <a:buChar char="-"/>
            </a:pPr>
            <a:r>
              <a:rPr lang="en-US"/>
              <a:t>This leads into our final theme - the centers need more support</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8145ce093d_0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g8145ce093d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The program is designed to provide funding, technical assistance, and education support for early learning centers. These centers are provided funds through the program, and they can use these funds to purchase foods from local farmers through an online marketplace; this procurement process is carried out by Farmstand Local Foods. </a:t>
            </a:r>
            <a:endParaRPr/>
          </a:p>
          <a:p>
            <a:pPr marL="457200" lvl="0" indent="-298450" algn="l" rtl="0">
              <a:lnSpc>
                <a:spcPct val="100000"/>
              </a:lnSpc>
              <a:spcBef>
                <a:spcPts val="0"/>
              </a:spcBef>
              <a:spcAft>
                <a:spcPts val="0"/>
              </a:spcAft>
              <a:buSzPts val="1100"/>
              <a:buChar char="●"/>
            </a:pPr>
            <a:r>
              <a:rPr lang="en-US"/>
              <a:t>The program also involves technical support in the form of staff training as well as menu planning, lesson planning, and cooking instructions, and this is carried out by Nourishian for Life</a:t>
            </a:r>
            <a:endParaRPr/>
          </a:p>
          <a:p>
            <a:pPr marL="457200" lvl="0" indent="-298450" algn="l" rtl="0">
              <a:lnSpc>
                <a:spcPct val="100000"/>
              </a:lnSpc>
              <a:spcBef>
                <a:spcPts val="0"/>
              </a:spcBef>
              <a:spcAft>
                <a:spcPts val="0"/>
              </a:spcAft>
              <a:buSzPts val="1100"/>
              <a:buChar char="●"/>
            </a:pPr>
            <a:r>
              <a:rPr lang="en-US"/>
              <a:t>The educational support comes in the form of gardening assistance, cooking demonstrations, and farm field trips, and this is carried out by Solid Ground and Tilth Alliance</a:t>
            </a:r>
            <a:endParaRPr/>
          </a:p>
          <a:p>
            <a:pPr marL="457200" lvl="0" indent="-298450" algn="l" rtl="0">
              <a:lnSpc>
                <a:spcPct val="100000"/>
              </a:lnSpc>
              <a:spcBef>
                <a:spcPts val="0"/>
              </a:spcBef>
              <a:spcAft>
                <a:spcPts val="0"/>
              </a:spcAft>
              <a:buSzPts val="1100"/>
              <a:buChar char="●"/>
            </a:pPr>
            <a:r>
              <a:rPr lang="en-US"/>
              <a:t>The program is comprised of this group of partners, along with City of Seattle Human Services Department and the early learning centers, of which, there are 64 currently participating in the program</a:t>
            </a:r>
            <a:endParaRPr/>
          </a:p>
          <a:p>
            <a:pPr marL="457200" lvl="0" indent="-298450" algn="l" rtl="0">
              <a:lnSpc>
                <a:spcPct val="100000"/>
              </a:lnSpc>
              <a:spcBef>
                <a:spcPts val="0"/>
              </a:spcBef>
              <a:spcAft>
                <a:spcPts val="0"/>
              </a:spcAft>
              <a:buSzPts val="1100"/>
              <a:buChar char="●"/>
            </a:pPr>
            <a:r>
              <a:rPr lang="en-US"/>
              <a:t>Additionally, the Sweetened Beverage Tax was passed in Seattle in 2017, and the Farm to Table program is fully funded by the revenue from that tax.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123d53474_0_1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g8123d53474_0_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0"/>
              </a:spcBef>
              <a:spcAft>
                <a:spcPts val="0"/>
              </a:spcAft>
              <a:buSzPts val="1100"/>
              <a:buNone/>
            </a:pPr>
            <a:r>
              <a:rPr lang="en-US"/>
              <a:t>The three most highly requested activities and supports were additional educational materials, prepared foods, and centralized communication of values and goals.</a:t>
            </a:r>
            <a:endParaRPr/>
          </a:p>
          <a:p>
            <a:pPr marL="457200" lvl="0" indent="-298450" algn="l" rtl="0">
              <a:lnSpc>
                <a:spcPct val="107916"/>
              </a:lnSpc>
              <a:spcBef>
                <a:spcPts val="0"/>
              </a:spcBef>
              <a:spcAft>
                <a:spcPts val="0"/>
              </a:spcAft>
              <a:buSzPts val="1100"/>
              <a:buAutoNum type="arabicPeriod"/>
            </a:pPr>
            <a:r>
              <a:rPr lang="en-US"/>
              <a:t>As previously mentioned, many staff members are not familiar with Farm to Table or the foods that Farm to Table supplies. They expressed a desire for recipes or education materials that they can use to prepare the food for the children, or to teach the children more about fresh foods that they are receiving. 4 staff members specifically reported a desire for more farm outreach. This would involve either bringing farmers involved with the program in to the centers to lead an educational session or to create an established system for field trip plans</a:t>
            </a:r>
            <a:endParaRPr/>
          </a:p>
          <a:p>
            <a:pPr marL="457200" lvl="0" indent="-298450" algn="l" rtl="0">
              <a:lnSpc>
                <a:spcPct val="107916"/>
              </a:lnSpc>
              <a:spcBef>
                <a:spcPts val="0"/>
              </a:spcBef>
              <a:spcAft>
                <a:spcPts val="0"/>
              </a:spcAft>
              <a:buSzPts val="1100"/>
              <a:buAutoNum type="arabicPeriod"/>
            </a:pPr>
            <a:r>
              <a:rPr lang="en-US"/>
              <a:t>Many staff members also requested pre-prepared foods or value added foods in order to help them get around challenges related to staffing or storage</a:t>
            </a:r>
            <a:endParaRPr/>
          </a:p>
          <a:p>
            <a:pPr marL="457200" lvl="0" indent="-298450" algn="l" rtl="0">
              <a:lnSpc>
                <a:spcPct val="107916"/>
              </a:lnSpc>
              <a:spcBef>
                <a:spcPts val="0"/>
              </a:spcBef>
              <a:spcAft>
                <a:spcPts val="0"/>
              </a:spcAft>
              <a:buSzPts val="1100"/>
              <a:buAutoNum type="arabicPeriod"/>
            </a:pPr>
            <a:r>
              <a:rPr lang="en-US"/>
              <a:t>7 out of the 9 staff members also reported that Farm to Table needs to establish its values and goals in a consistent and clear manner to center staff through marketing and advertising. </a:t>
            </a:r>
            <a:endParaRPr/>
          </a:p>
          <a:p>
            <a:pPr marL="457200" lvl="0" indent="0" algn="l" rtl="0">
              <a:lnSpc>
                <a:spcPct val="107916"/>
              </a:lnSpc>
              <a:spcBef>
                <a:spcPts val="0"/>
              </a:spcBef>
              <a:spcAft>
                <a:spcPts val="0"/>
              </a:spcAft>
              <a:buSzPts val="1100"/>
              <a:buNone/>
            </a:pPr>
            <a:endParaRPr/>
          </a:p>
          <a:p>
            <a:pPr marL="0" lvl="0" indent="0" algn="l" rtl="0">
              <a:lnSpc>
                <a:spcPct val="107916"/>
              </a:lnSpc>
              <a:spcBef>
                <a:spcPts val="0"/>
              </a:spcBef>
              <a:spcAft>
                <a:spcPts val="0"/>
              </a:spcAft>
              <a:buSzPts val="1100"/>
              <a:buNone/>
            </a:pPr>
            <a:r>
              <a:rPr lang="en-US"/>
              <a:t>These are great quotes that reflect the type of activities and supports needed by the centers. The second quote is specifically referring to the some of values of the Farm to Table program such as access to quality food, community and health equity. </a:t>
            </a:r>
            <a:endParaRPr/>
          </a:p>
          <a:p>
            <a:pPr marL="0" lvl="0" indent="0" algn="l" rtl="0">
              <a:lnSpc>
                <a:spcPct val="107916"/>
              </a:lnSpc>
              <a:spcBef>
                <a:spcPts val="0"/>
              </a:spcBef>
              <a:spcAft>
                <a:spcPts val="0"/>
              </a:spcAft>
              <a:buSzPts val="1100"/>
              <a:buNone/>
            </a:pPr>
            <a:endParaRPr/>
          </a:p>
          <a:p>
            <a:pPr marL="0" lvl="0" indent="0" algn="l" rtl="0">
              <a:lnSpc>
                <a:spcPct val="107916"/>
              </a:lnSpc>
              <a:spcBef>
                <a:spcPts val="0"/>
              </a:spcBef>
              <a:spcAft>
                <a:spcPts val="0"/>
              </a:spcAft>
              <a:buSzPts val="1100"/>
              <a:buNone/>
            </a:pPr>
            <a:r>
              <a:rPr lang="en-US"/>
              <a:t>With these results from the parent and staff interviews in mind, I’ll turn it over to Lexie and Anna to discuss some recommendations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714630a40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714630a40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7146b6d4fb_3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7146b6d4fb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8123d53474_0_1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g8123d53474_0_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3000"/>
              <a:buFont typeface="Arial"/>
              <a:buNone/>
            </a:pPr>
            <a:endParaRPr/>
          </a:p>
          <a:p>
            <a:pPr marL="0" lvl="0" indent="0" algn="l" rtl="0">
              <a:lnSpc>
                <a:spcPct val="100000"/>
              </a:lnSpc>
              <a:spcBef>
                <a:spcPts val="0"/>
              </a:spcBef>
              <a:spcAft>
                <a:spcPts val="0"/>
              </a:spcAft>
              <a:buSzPts val="1100"/>
              <a:buNone/>
            </a:pPr>
            <a:r>
              <a:rPr lang="en-US"/>
              <a:t>Our first recommendation is centered around the establishment of a more personalized support system for the individual centers based on their individual characteristics. This could be accomplished in two ways:</a:t>
            </a:r>
            <a:endParaRPr/>
          </a:p>
          <a:p>
            <a:pPr marL="0" lvl="0" indent="0" algn="l" rtl="0">
              <a:lnSpc>
                <a:spcPct val="100000"/>
              </a:lnSpc>
              <a:spcBef>
                <a:spcPts val="0"/>
              </a:spcBef>
              <a:spcAft>
                <a:spcPts val="0"/>
              </a:spcAft>
              <a:buSzPts val="1100"/>
              <a:buNone/>
            </a:pPr>
            <a:r>
              <a:rPr lang="en-US"/>
              <a:t>DEVELOPMENT OF CENTER DATABASE:</a:t>
            </a:r>
            <a:endParaRPr/>
          </a:p>
          <a:p>
            <a:pPr marL="457200" lvl="0" indent="-298450" algn="l" rtl="0">
              <a:lnSpc>
                <a:spcPct val="100000"/>
              </a:lnSpc>
              <a:spcBef>
                <a:spcPts val="0"/>
              </a:spcBef>
              <a:spcAft>
                <a:spcPts val="0"/>
              </a:spcAft>
              <a:buSzPts val="1100"/>
              <a:buChar char="●"/>
            </a:pPr>
            <a:r>
              <a:rPr lang="en-US"/>
              <a:t>Due to the various individual characteristics such as kitchen logistics, staff ratios, age range and CACFP compliance involved with each center the development of a centralized database with specific information unique to each site could help create a more specialized approach for each facility.</a:t>
            </a:r>
            <a:endParaRPr/>
          </a:p>
          <a:p>
            <a:pPr marL="0" lvl="0" indent="0" algn="l" rtl="0">
              <a:spcBef>
                <a:spcPts val="0"/>
              </a:spcBef>
              <a:spcAft>
                <a:spcPts val="0"/>
              </a:spcAft>
              <a:buNone/>
            </a:pPr>
            <a:r>
              <a:rPr lang="en-US"/>
              <a:t>INDIVIDUALIZED MINIMUM PURCHASES:</a:t>
            </a:r>
            <a:endParaRPr/>
          </a:p>
          <a:p>
            <a:pPr marL="457200" lvl="0" indent="-298450" algn="l" rtl="0">
              <a:spcBef>
                <a:spcPts val="0"/>
              </a:spcBef>
              <a:spcAft>
                <a:spcPts val="0"/>
              </a:spcAft>
              <a:buSzPts val="1100"/>
              <a:buChar char="●"/>
            </a:pPr>
            <a:r>
              <a:rPr lang="en-US"/>
              <a:t>Underutilization of purchased produce can cause unnecessary food waste which is counter-productive to F2T mission. </a:t>
            </a:r>
            <a:endParaRPr/>
          </a:p>
          <a:p>
            <a:pPr marL="457200" lvl="0" indent="-298450" algn="l" rtl="0">
              <a:spcBef>
                <a:spcPts val="0"/>
              </a:spcBef>
              <a:spcAft>
                <a:spcPts val="0"/>
              </a:spcAft>
              <a:buSzPts val="1100"/>
              <a:buChar char="●"/>
            </a:pPr>
            <a:r>
              <a:rPr lang="en-US"/>
              <a:t>It can be really difficult for some centers to hit the minimum purchase requirement of $100 due to the fact that some centers only use ingredients for snacks or educational demonstrations. Adjusting this requirement based on school enrollment through setting a set dollar price for each child enrolled in the center could help create a more sustainable model for purchasing as well as a way to  decrease food waste. The excess food salvaged by this adjustment could then become accessible to other centers who could benefit from it.  </a:t>
            </a:r>
            <a:endParaRPr/>
          </a:p>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812405d1fc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g812405d1f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None/>
            </a:pPr>
            <a:r>
              <a:rPr lang="en-US"/>
              <a:t>The next recommendation we would like to propose is the establishment of a singular role for outreach within F2T. The development of this role could be beneficial in streamlining how interactions with the multiple partners and centers are developed, helping to create a more solid support system for each of the affiliates.</a:t>
            </a:r>
            <a:endParaRPr/>
          </a:p>
          <a:p>
            <a:pPr marL="457200" lvl="0" indent="-298450" algn="l" rtl="0">
              <a:lnSpc>
                <a:spcPct val="115000"/>
              </a:lnSpc>
              <a:spcBef>
                <a:spcPts val="0"/>
              </a:spcBef>
              <a:spcAft>
                <a:spcPts val="0"/>
              </a:spcAft>
              <a:buSzPts val="1100"/>
              <a:buChar char="●"/>
            </a:pPr>
            <a:r>
              <a:rPr lang="en-US"/>
              <a:t>This role would include providing and monitoring training for teachers and cooks, organizing educational opportunities, and helping centers with trouble-shooting for ordering difficulties.</a:t>
            </a:r>
            <a:endParaRPr/>
          </a:p>
          <a:p>
            <a:pPr marL="914400" lvl="1" indent="-298450" algn="l" rtl="0">
              <a:lnSpc>
                <a:spcPct val="115000"/>
              </a:lnSpc>
              <a:spcBef>
                <a:spcPts val="0"/>
              </a:spcBef>
              <a:spcAft>
                <a:spcPts val="0"/>
              </a:spcAft>
              <a:buSzPts val="1100"/>
              <a:buChar char="○"/>
            </a:pPr>
            <a:r>
              <a:rPr lang="en-US"/>
              <a:t>This training would include information around seasonal produce use and how to reduce food waste through effective ordering.</a:t>
            </a:r>
            <a:endParaRPr/>
          </a:p>
          <a:p>
            <a:pPr marL="457200" lvl="0" indent="-298450" algn="l" rtl="0">
              <a:lnSpc>
                <a:spcPct val="115000"/>
              </a:lnSpc>
              <a:spcBef>
                <a:spcPts val="0"/>
              </a:spcBef>
              <a:spcAft>
                <a:spcPts val="0"/>
              </a:spcAft>
              <a:buSzPts val="1100"/>
              <a:buChar char="●"/>
            </a:pPr>
            <a:r>
              <a:rPr lang="en-US"/>
              <a:t>This coordinator would also serve as liaison between Solid Ground and Tilith Alliance.</a:t>
            </a:r>
            <a:endParaRPr/>
          </a:p>
          <a:p>
            <a:pPr marL="914400" lvl="1" indent="-298450" algn="l" rtl="0">
              <a:lnSpc>
                <a:spcPct val="115000"/>
              </a:lnSpc>
              <a:spcBef>
                <a:spcPts val="0"/>
              </a:spcBef>
              <a:spcAft>
                <a:spcPts val="0"/>
              </a:spcAft>
              <a:buSzPts val="1100"/>
              <a:buChar char="○"/>
            </a:pPr>
            <a:r>
              <a:rPr lang="en-US"/>
              <a:t>By increasing communication with Solid Ground and Tilth in turn will create a stronger connection between F2T partners and the individual centers the program is involved with. </a:t>
            </a:r>
            <a:endParaRPr/>
          </a:p>
          <a:p>
            <a:pPr marL="914400" lvl="1" indent="-298450" algn="l" rtl="0">
              <a:lnSpc>
                <a:spcPct val="115000"/>
              </a:lnSpc>
              <a:spcBef>
                <a:spcPts val="0"/>
              </a:spcBef>
              <a:spcAft>
                <a:spcPts val="0"/>
              </a:spcAft>
              <a:buSzPts val="1100"/>
              <a:buChar char="○"/>
            </a:pPr>
            <a:r>
              <a:rPr lang="en-US"/>
              <a:t>Many centers have indicated a high level of interest around more nutrition education and farm trips. The development of a coordinator role to streamline communication between these programs and the centers has the potential to increase these opportunities. </a:t>
            </a:r>
            <a:endParaRPr/>
          </a:p>
          <a:p>
            <a:pPr marL="457200" lvl="0" indent="-298450" algn="l" rtl="0">
              <a:lnSpc>
                <a:spcPct val="115000"/>
              </a:lnSpc>
              <a:spcBef>
                <a:spcPts val="0"/>
              </a:spcBef>
              <a:spcAft>
                <a:spcPts val="0"/>
              </a:spcAft>
              <a:buSzPts val="1100"/>
              <a:buChar char="●"/>
            </a:pPr>
            <a:r>
              <a:rPr lang="en-US"/>
              <a:t>The development curriculum, educational materials, and recipe ideas for distribution to centers and parents can help F2T’s educational involvement with various childcare centers.</a:t>
            </a:r>
            <a:endParaRPr/>
          </a:p>
          <a:p>
            <a:pPr marL="914400" lvl="1" indent="-298450" algn="l" rtl="0">
              <a:lnSpc>
                <a:spcPct val="115000"/>
              </a:lnSpc>
              <a:spcBef>
                <a:spcPts val="0"/>
              </a:spcBef>
              <a:spcAft>
                <a:spcPts val="0"/>
              </a:spcAft>
              <a:buSzPts val="1100"/>
              <a:buChar char="○"/>
            </a:pPr>
            <a:r>
              <a:rPr lang="en-US"/>
              <a:t>Many center staff members expressed excitement around the educational component of F2T’s mission but found there was a bit of a lack of educational materials available. Increased involvement with F2T in the form of age-appropriate curriculum, assistance with on-site gardens, and overall outreach and engagement could help fill this need effectively. </a:t>
            </a:r>
            <a:endParaRPr/>
          </a:p>
          <a:p>
            <a:pPr marL="914400" lvl="1" indent="-298450" algn="l" rtl="0">
              <a:lnSpc>
                <a:spcPct val="115000"/>
              </a:lnSpc>
              <a:spcBef>
                <a:spcPts val="0"/>
              </a:spcBef>
              <a:spcAft>
                <a:spcPts val="0"/>
              </a:spcAft>
              <a:buSzPts val="1100"/>
              <a:buChar char="○"/>
            </a:pPr>
            <a:r>
              <a:rPr lang="en-US"/>
              <a:t>One evaluated and publicly-available curriculum that was previously identified by the traditional literature review with potential for implementation is Harvest for Healthy Kids.</a:t>
            </a:r>
            <a:endParaRPr/>
          </a:p>
          <a:p>
            <a:pPr marL="914400" lvl="1" indent="-298450" algn="l" rtl="0">
              <a:lnSpc>
                <a:spcPct val="115000"/>
              </a:lnSpc>
              <a:spcBef>
                <a:spcPts val="0"/>
              </a:spcBef>
              <a:spcAft>
                <a:spcPts val="0"/>
              </a:spcAft>
              <a:buSzPts val="1100"/>
              <a:buChar char="○"/>
            </a:pPr>
            <a:r>
              <a:rPr lang="en-US"/>
              <a:t>The development of recipe cards available to staff is another effective way to minimize food cost and help generate ideas for use of the different types of seasonal produce. </a:t>
            </a:r>
            <a:endParaRPr sz="1800" b="1">
              <a:solidFill>
                <a:srgbClr val="695D46"/>
              </a:solidFill>
              <a:latin typeface="Open Sans"/>
              <a:ea typeface="Open Sans"/>
              <a:cs typeface="Open Sans"/>
              <a:sym typeface="Open San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8123d53474_0_1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g8123d53474_0_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3000"/>
              <a:buFont typeface="Arial"/>
              <a:buNone/>
            </a:pPr>
            <a:endParaRPr/>
          </a:p>
          <a:p>
            <a:pPr marL="0" lvl="0" indent="0" algn="l" rtl="0">
              <a:lnSpc>
                <a:spcPct val="100000"/>
              </a:lnSpc>
              <a:spcBef>
                <a:spcPts val="0"/>
              </a:spcBef>
              <a:spcAft>
                <a:spcPts val="0"/>
              </a:spcAft>
              <a:buSzPts val="1100"/>
              <a:buNone/>
            </a:pPr>
            <a:r>
              <a:rPr lang="en-US"/>
              <a:t>The next set of recommendations involves increased diversification around the use of funds to each center as well as services provided by F2T.</a:t>
            </a:r>
            <a:endParaRPr/>
          </a:p>
          <a:p>
            <a:pPr marL="0" lvl="0" indent="0" algn="l" rtl="0">
              <a:lnSpc>
                <a:spcPct val="115000"/>
              </a:lnSpc>
              <a:spcBef>
                <a:spcPts val="0"/>
              </a:spcBef>
              <a:spcAft>
                <a:spcPts val="0"/>
              </a:spcAft>
              <a:buNone/>
            </a:pPr>
            <a:endParaRPr/>
          </a:p>
          <a:p>
            <a:pPr marL="0" lvl="0" indent="0" algn="l" rtl="0">
              <a:spcBef>
                <a:spcPts val="0"/>
              </a:spcBef>
              <a:spcAft>
                <a:spcPts val="0"/>
              </a:spcAft>
              <a:buNone/>
            </a:pPr>
            <a:r>
              <a:rPr lang="en-US"/>
              <a:t>EXPANSION OF F2T FUNDS:</a:t>
            </a:r>
            <a:endParaRPr/>
          </a:p>
          <a:p>
            <a:pPr marL="457200" lvl="0" indent="-298450" algn="l" rtl="0">
              <a:spcBef>
                <a:spcPts val="0"/>
              </a:spcBef>
              <a:spcAft>
                <a:spcPts val="0"/>
              </a:spcAft>
              <a:buSzPts val="1100"/>
              <a:buChar char="●"/>
            </a:pPr>
            <a:r>
              <a:rPr lang="en-US"/>
              <a:t>By allowing centers to use a portion of funds for a other resources related to F2T’s mission such as farm field trips, nutrition education, gardening or kitchen resources could help increase transparency around funding. </a:t>
            </a:r>
            <a:endParaRPr/>
          </a:p>
          <a:p>
            <a:pPr marL="457200" lvl="0" indent="-298450" algn="l" rtl="0">
              <a:spcBef>
                <a:spcPts val="0"/>
              </a:spcBef>
              <a:spcAft>
                <a:spcPts val="0"/>
              </a:spcAft>
              <a:buSzPts val="1100"/>
              <a:buChar char="●"/>
            </a:pPr>
            <a:r>
              <a:rPr lang="en-US"/>
              <a:t>This would also help centers expand their potential for increasing children's knowledge around food and nutrition through increased participation, engagement, and preparation tools. </a:t>
            </a:r>
            <a:endParaRPr/>
          </a:p>
          <a:p>
            <a:pPr marL="0" lvl="0" indent="0" algn="l" rtl="0">
              <a:spcBef>
                <a:spcPts val="0"/>
              </a:spcBef>
              <a:spcAft>
                <a:spcPts val="0"/>
              </a:spcAft>
              <a:buNone/>
            </a:pPr>
            <a:r>
              <a:rPr lang="en-US"/>
              <a:t> </a:t>
            </a:r>
            <a:endParaRPr/>
          </a:p>
          <a:p>
            <a:pPr marL="0" lvl="0" indent="0" algn="l" rtl="0">
              <a:lnSpc>
                <a:spcPct val="100000"/>
              </a:lnSpc>
              <a:spcBef>
                <a:spcPts val="0"/>
              </a:spcBef>
              <a:spcAft>
                <a:spcPts val="0"/>
              </a:spcAft>
              <a:buSzPts val="1100"/>
              <a:buNone/>
            </a:pPr>
            <a:r>
              <a:rPr lang="en-US"/>
              <a:t>PROVIDE MINIMALLY PROCESSED FOODS</a:t>
            </a:r>
            <a:endParaRPr/>
          </a:p>
          <a:p>
            <a:pPr marL="457200" lvl="0" indent="-298450" algn="l" rtl="0">
              <a:lnSpc>
                <a:spcPct val="100000"/>
              </a:lnSpc>
              <a:spcBef>
                <a:spcPts val="0"/>
              </a:spcBef>
              <a:spcAft>
                <a:spcPts val="0"/>
              </a:spcAft>
              <a:buSzPts val="1100"/>
              <a:buChar char="●"/>
            </a:pPr>
            <a:r>
              <a:rPr lang="en-US"/>
              <a:t>Working with food safety certified farmers to distribute minimally processed items such as cut or washed produce has a two-fold effect: It could help increase farmer’s profitability due to the increase in price point involved with processing items while decreasing the amount of food preparation the individual centers must do on their own.</a:t>
            </a:r>
            <a:endParaRPr/>
          </a:p>
          <a:p>
            <a:pPr marL="457200" lvl="0" indent="-298450" algn="l" rtl="0">
              <a:lnSpc>
                <a:spcPct val="100000"/>
              </a:lnSpc>
              <a:spcBef>
                <a:spcPts val="0"/>
              </a:spcBef>
              <a:spcAft>
                <a:spcPts val="0"/>
              </a:spcAft>
              <a:buSzPts val="1100"/>
              <a:buChar char="●"/>
            </a:pPr>
            <a:r>
              <a:rPr lang="en-US"/>
              <a:t>This ties into a longer term goal which was mentioned previously by our non-literature review through interviews with other early learning centers across the country which is the establishment of a centralized kitchen to be an origin of delivery for different products available through F2T. Offering these minimally processed items has the potential to increase distribution while supporting the centers in an effective and individualized way.  </a:t>
            </a:r>
            <a:endParaRPr/>
          </a:p>
          <a:p>
            <a:pPr marL="0" lvl="0" indent="0" algn="l" rtl="0">
              <a:lnSpc>
                <a:spcPct val="100000"/>
              </a:lnSpc>
              <a:spcBef>
                <a:spcPts val="0"/>
              </a:spcBef>
              <a:spcAft>
                <a:spcPts val="0"/>
              </a:spcAft>
              <a:buNone/>
            </a:pPr>
            <a:endParaRPr/>
          </a:p>
          <a:p>
            <a:pPr marL="0" lvl="0" indent="0" algn="l" rtl="0">
              <a:lnSpc>
                <a:spcPct val="115000"/>
              </a:lnSpc>
              <a:spcBef>
                <a:spcPts val="0"/>
              </a:spcBef>
              <a:spcAft>
                <a:spcPts val="0"/>
              </a:spcAft>
              <a:buNone/>
            </a:pPr>
            <a:r>
              <a:rPr lang="en-US"/>
              <a:t>Our final recommendation in increasing support for centers is communication with farmers about the specific needs of each center</a:t>
            </a:r>
            <a:endParaRPr/>
          </a:p>
          <a:p>
            <a:pPr marL="457200" lvl="0" indent="-298450" algn="l" rtl="0">
              <a:lnSpc>
                <a:spcPct val="115000"/>
              </a:lnSpc>
              <a:spcBef>
                <a:spcPts val="0"/>
              </a:spcBef>
              <a:spcAft>
                <a:spcPts val="0"/>
              </a:spcAft>
              <a:buSzPts val="1100"/>
              <a:buChar char="●"/>
            </a:pPr>
            <a:r>
              <a:rPr lang="en-US"/>
              <a:t>Many staff members indicated a desire for more value added products and different produce to be sourced.</a:t>
            </a:r>
            <a:endParaRPr/>
          </a:p>
          <a:p>
            <a:pPr marL="457200" lvl="0" indent="-298450" algn="l" rtl="0">
              <a:lnSpc>
                <a:spcPct val="115000"/>
              </a:lnSpc>
              <a:spcBef>
                <a:spcPts val="0"/>
              </a:spcBef>
              <a:spcAft>
                <a:spcPts val="0"/>
              </a:spcAft>
              <a:buSzPts val="1100"/>
              <a:buChar char="●"/>
            </a:pPr>
            <a:r>
              <a:rPr lang="en-US"/>
              <a:t>This would bring together two recommendations previously mentioned: First this could be a part of the outreach coordinator title, therefore increasing communication between centers and farmers, and Two it has the potential to increase profitability for farmers due to the high demand of value-added products. </a:t>
            </a:r>
            <a:endParaRPr/>
          </a:p>
          <a:p>
            <a:pPr marL="0" lvl="0" indent="0" algn="l" rtl="0">
              <a:lnSpc>
                <a:spcPct val="115000"/>
              </a:lnSpc>
              <a:spcBef>
                <a:spcPts val="0"/>
              </a:spcBef>
              <a:spcAft>
                <a:spcPts val="1600"/>
              </a:spcAft>
              <a:buSzPts val="1100"/>
              <a:buNone/>
            </a:pPr>
            <a:endParaRPr sz="1400">
              <a:solidFill>
                <a:srgbClr val="695D46"/>
              </a:solidFill>
              <a:latin typeface="Open Sans"/>
              <a:ea typeface="Open Sans"/>
              <a:cs typeface="Open Sans"/>
              <a:sym typeface="Open San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812405d1fc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g812405d1f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Our final set of smaller scale recommendations are centered around strengthening parental involvement. This could be accomplished through a few different routes we have identified. </a:t>
            </a:r>
            <a:endParaRPr/>
          </a:p>
          <a:p>
            <a:pPr marL="0" lvl="0" indent="0" algn="l" rtl="0">
              <a:lnSpc>
                <a:spcPct val="100000"/>
              </a:lnSpc>
              <a:spcBef>
                <a:spcPts val="0"/>
              </a:spcBef>
              <a:spcAft>
                <a:spcPts val="0"/>
              </a:spcAft>
              <a:buSzPts val="1100"/>
              <a:buNone/>
            </a:pPr>
            <a:r>
              <a:rPr lang="en-US"/>
              <a:t>First, ESTABLISHMENT OF A SOLID ONLINE PRESENCE</a:t>
            </a:r>
            <a:endParaRPr/>
          </a:p>
          <a:p>
            <a:pPr marL="457200" lvl="0" indent="-298450" algn="l" rtl="0">
              <a:lnSpc>
                <a:spcPct val="100000"/>
              </a:lnSpc>
              <a:spcBef>
                <a:spcPts val="0"/>
              </a:spcBef>
              <a:spcAft>
                <a:spcPts val="0"/>
              </a:spcAft>
              <a:buSzPts val="1100"/>
              <a:buChar char="●"/>
            </a:pPr>
            <a:r>
              <a:rPr lang="en-US"/>
              <a:t>Increasing F2T’s online presence could help educate parents about the program and alleviate confusion they may have about what the program entails. The website could include more in-depth description about the program, frequently asked questions, contact information, and information regarding events and opportunities, </a:t>
            </a:r>
            <a:endParaRPr/>
          </a:p>
          <a:p>
            <a:pPr marL="457200" lvl="0" indent="-298450" algn="l" rtl="0">
              <a:lnSpc>
                <a:spcPct val="100000"/>
              </a:lnSpc>
              <a:spcBef>
                <a:spcPts val="0"/>
              </a:spcBef>
              <a:spcAft>
                <a:spcPts val="0"/>
              </a:spcAft>
              <a:buSzPts val="1100"/>
              <a:buChar char="●"/>
            </a:pPr>
            <a:r>
              <a:rPr lang="en-US"/>
              <a:t>It could also provide links to the partnering organizations involved with F2T.</a:t>
            </a:r>
            <a:endParaRPr/>
          </a:p>
          <a:p>
            <a:pPr marL="0" lvl="0" indent="0" algn="l" rtl="0">
              <a:lnSpc>
                <a:spcPct val="100000"/>
              </a:lnSpc>
              <a:spcBef>
                <a:spcPts val="0"/>
              </a:spcBef>
              <a:spcAft>
                <a:spcPts val="0"/>
              </a:spcAft>
              <a:buNone/>
            </a:pPr>
            <a:r>
              <a:rPr lang="en-US"/>
              <a:t>DESIGN MARKETING MATERIALS</a:t>
            </a:r>
            <a:endParaRPr/>
          </a:p>
          <a:p>
            <a:pPr marL="457200" lvl="0" indent="-298450" algn="l" rtl="0">
              <a:lnSpc>
                <a:spcPct val="100000"/>
              </a:lnSpc>
              <a:spcBef>
                <a:spcPts val="0"/>
              </a:spcBef>
              <a:spcAft>
                <a:spcPts val="0"/>
              </a:spcAft>
              <a:buSzPts val="1100"/>
              <a:buChar char="●"/>
            </a:pPr>
            <a:r>
              <a:rPr lang="en-US"/>
              <a:t>Printed materials such as a pamphlet could help increase parent awareness around F2T while decreasing the burden placed on centers staff members to educate parents about the program.</a:t>
            </a:r>
            <a:endParaRPr/>
          </a:p>
          <a:p>
            <a:pPr marL="0" lvl="0" indent="0" algn="l" rtl="0">
              <a:lnSpc>
                <a:spcPct val="100000"/>
              </a:lnSpc>
              <a:spcBef>
                <a:spcPts val="0"/>
              </a:spcBef>
              <a:spcAft>
                <a:spcPts val="0"/>
              </a:spcAft>
              <a:buSzPts val="1100"/>
              <a:buNone/>
            </a:pPr>
            <a:r>
              <a:rPr lang="en-US"/>
              <a:t>HOSTING EVENTS INVOLVING FAMILIES</a:t>
            </a:r>
            <a:endParaRPr/>
          </a:p>
          <a:p>
            <a:pPr marL="457200" lvl="0" indent="-298450" algn="l" rtl="0">
              <a:lnSpc>
                <a:spcPct val="100000"/>
              </a:lnSpc>
              <a:spcBef>
                <a:spcPts val="0"/>
              </a:spcBef>
              <a:spcAft>
                <a:spcPts val="0"/>
              </a:spcAft>
              <a:buSzPts val="1100"/>
              <a:buChar char="●"/>
            </a:pPr>
            <a:r>
              <a:rPr lang="en-US"/>
              <a:t>Holding events such as family night or visits on non-school days is a great way to involve the whole family, therefore increase community involvement and increasing of the program as a whole.</a:t>
            </a:r>
            <a:endParaRPr/>
          </a:p>
          <a:p>
            <a:pPr marL="457200" lvl="0" indent="-298450" algn="l" rtl="0">
              <a:lnSpc>
                <a:spcPct val="100000"/>
              </a:lnSpc>
              <a:spcBef>
                <a:spcPts val="0"/>
              </a:spcBef>
              <a:spcAft>
                <a:spcPts val="0"/>
              </a:spcAft>
              <a:buSzPts val="1100"/>
              <a:buChar char="●"/>
            </a:pPr>
            <a:r>
              <a:rPr lang="en-US"/>
              <a:t>These events could also include meet and greets with the various farmers involved with F2T.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I’m going to hand it over to Lexi who will take the different smaller scale recommendations outlined previously and tie them into some larger scale, macro-level goals that we believe would help to strengthen the F2T model in the future. </a:t>
            </a:r>
            <a:endParaRPr/>
          </a:p>
          <a:p>
            <a:pPr marL="0" lvl="0" indent="0" algn="l" rtl="0">
              <a:lnSpc>
                <a:spcPct val="115000"/>
              </a:lnSpc>
              <a:spcBef>
                <a:spcPts val="0"/>
              </a:spcBef>
              <a:spcAft>
                <a:spcPts val="1600"/>
              </a:spcAft>
              <a:buSzPts val="1100"/>
              <a:buNone/>
            </a:pPr>
            <a:endParaRPr sz="1800" b="1">
              <a:solidFill>
                <a:srgbClr val="695D46"/>
              </a:solidFill>
              <a:latin typeface="Open Sans"/>
              <a:ea typeface="Open Sans"/>
              <a:cs typeface="Open Sans"/>
              <a:sym typeface="Open San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7146b6d4fb_3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7146b6d4fb_3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Transition: Considering these day to day recommendations that anna explained, as tying to potential larger goals that could generate effective positive change in the future</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US" sz="1200" b="1">
                <a:latin typeface="Times New Roman"/>
                <a:ea typeface="Times New Roman"/>
                <a:cs typeface="Times New Roman"/>
                <a:sym typeface="Times New Roman"/>
              </a:rPr>
              <a:t>Consider expanding the beneficiaries of the Farm to Table program to include older school-age children:</a:t>
            </a:r>
            <a:r>
              <a:rPr lang="en-US" sz="1200">
                <a:latin typeface="Times New Roman"/>
                <a:ea typeface="Times New Roman"/>
                <a:cs typeface="Times New Roman"/>
                <a:sym typeface="Times New Roman"/>
              </a:rPr>
              <a:t> This would address the issue some participating ECE centers experience with a wide age range of children enrolled in the programs. Parents with children of varying ages also expressed interest in expanding to a larger age range.</a:t>
            </a:r>
            <a:r>
              <a:rPr lang="en-US"/>
              <a:t> </a:t>
            </a:r>
            <a:endParaRPr/>
          </a:p>
          <a:p>
            <a:pPr marL="0" lvl="0" indent="0" algn="l" rtl="0">
              <a:spcBef>
                <a:spcPts val="0"/>
              </a:spcBef>
              <a:spcAft>
                <a:spcPts val="0"/>
              </a:spcAft>
              <a:buNone/>
            </a:pPr>
            <a:endParaRPr/>
          </a:p>
          <a:p>
            <a:pPr marL="0" lvl="0" indent="0" algn="l" rtl="0">
              <a:spcBef>
                <a:spcPts val="0"/>
              </a:spcBef>
              <a:spcAft>
                <a:spcPts val="0"/>
              </a:spcAft>
              <a:buNone/>
            </a:pPr>
            <a:r>
              <a:rPr lang="en-US" b="1"/>
              <a:t>Partnerships:</a:t>
            </a:r>
            <a:r>
              <a:rPr lang="en-US"/>
              <a:t> </a:t>
            </a:r>
            <a:r>
              <a:rPr lang="en-US" sz="1200">
                <a:latin typeface="Times New Roman"/>
                <a:ea typeface="Times New Roman"/>
                <a:cs typeface="Times New Roman"/>
                <a:sym typeface="Times New Roman"/>
              </a:rPr>
              <a:t>Partner with other organizations or expand programming to reach children outside of school hours, on weekends, and during the summer. Several parents and staff members expressed their concern with children’s access to healthy food outside of school hours (ie. before and after school, on weekends, school breaks, and during the summer). Parents also expressed their interest in having food from the F2T program sent home with their children to promote healthy eating habits at home. F2T could address these needs identified by parents by collaborating with the Good Food Bags and Hunger Intervention Program.</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b="1"/>
              <a:t>Determine measurable goals:</a:t>
            </a:r>
            <a:r>
              <a:rPr lang="en-US"/>
              <a:t> “willingness to try new foods” as a primary goal and key measurement for success- this was shown as a feasible program outcome. Parents mentioned that their children were more likely to try new foods in the ECE setting than at home. Use “Diet Quality” and “variety of foods” as primary goals and key measurements for success. Parents and ECEs mostly interested in ensuring that the children were receiving proper nutrition at school and being offered a variety of foods </a:t>
            </a:r>
            <a:endParaRPr/>
          </a:p>
          <a:p>
            <a:pPr marL="0" lvl="0" indent="0" algn="l" rtl="0">
              <a:spcBef>
                <a:spcPts val="0"/>
              </a:spcBef>
              <a:spcAft>
                <a:spcPts val="0"/>
              </a:spcAft>
              <a:buNone/>
            </a:pPr>
            <a:endParaRPr/>
          </a:p>
          <a:p>
            <a:pPr marL="0" lvl="0" indent="0" algn="l" rtl="0">
              <a:spcBef>
                <a:spcPts val="0"/>
              </a:spcBef>
              <a:spcAft>
                <a:spcPts val="0"/>
              </a:spcAft>
              <a:buNone/>
            </a:pPr>
            <a:r>
              <a:rPr lang="en-US"/>
              <a:t>**Please remember to clarify what ECE means if you will be using the acronym throughout your part of the presentation</a:t>
            </a:r>
            <a:endParaRPr/>
          </a:p>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815fa1001d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815fa1001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8145ce093d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g8145ce093d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The steady revenue from the tax has allowed the Farm to Table program to reconsider how it can best serve its community, and the Design Project is essentially a means to do this.</a:t>
            </a:r>
            <a:endParaRPr/>
          </a:p>
          <a:p>
            <a:pPr marL="457200" lvl="0" indent="-298450" algn="l" rtl="0">
              <a:lnSpc>
                <a:spcPct val="100000"/>
              </a:lnSpc>
              <a:spcBef>
                <a:spcPts val="0"/>
              </a:spcBef>
              <a:spcAft>
                <a:spcPts val="0"/>
              </a:spcAft>
              <a:buSzPts val="1100"/>
              <a:buChar char="●"/>
            </a:pPr>
            <a:r>
              <a:rPr lang="en-US"/>
              <a:t>Our group was tasked with data collection to begin informing the process of how this program might be developed, and from that, we’ve created a list of recommendations regarding program implementation, in hopes that it will help guide future funding, program activities, program evaluations, and policymaking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8145ce093d_0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g8145ce093d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Char char="●"/>
            </a:pPr>
            <a:r>
              <a:rPr lang="en-US"/>
              <a:t>The Design Project will use the PRECEDE-PROCEED model to guide development using an ecological approach. The idea is that rather than deciding on a plan of action and sort of seeing how that shakes out, you first identify what you want to accomplish and work backwards to come up with a way to meet that goal. </a:t>
            </a:r>
            <a:endParaRPr/>
          </a:p>
          <a:p>
            <a:pPr marL="457200" lvl="0" indent="-298450" algn="l" rtl="0">
              <a:lnSpc>
                <a:spcPct val="115000"/>
              </a:lnSpc>
              <a:spcBef>
                <a:spcPts val="0"/>
              </a:spcBef>
              <a:spcAft>
                <a:spcPts val="0"/>
              </a:spcAft>
              <a:buSzPts val="1100"/>
              <a:buChar char="●"/>
            </a:pPr>
            <a:r>
              <a:rPr lang="en-US"/>
              <a:t>There are two main phases--planning &amp; evaluation</a:t>
            </a:r>
            <a:endParaRPr/>
          </a:p>
          <a:p>
            <a:pPr marL="914400" lvl="1" indent="-298450" algn="l" rtl="0">
              <a:lnSpc>
                <a:spcPct val="115000"/>
              </a:lnSpc>
              <a:spcBef>
                <a:spcPts val="0"/>
              </a:spcBef>
              <a:spcAft>
                <a:spcPts val="0"/>
              </a:spcAft>
              <a:buSzPts val="1100"/>
              <a:buChar char="○"/>
            </a:pPr>
            <a:r>
              <a:rPr lang="en-US"/>
              <a:t>The PRECEDE portion of the model covers the social, epidemiological, behavioral and environmental, and educational and ecological assessments (represented here as steps 1-4)</a:t>
            </a:r>
            <a:endParaRPr/>
          </a:p>
          <a:p>
            <a:pPr marL="914400" lvl="1" indent="-298450" algn="l" rtl="0">
              <a:lnSpc>
                <a:spcPct val="115000"/>
              </a:lnSpc>
              <a:spcBef>
                <a:spcPts val="0"/>
              </a:spcBef>
              <a:spcAft>
                <a:spcPts val="0"/>
              </a:spcAft>
              <a:buSzPts val="1100"/>
              <a:buChar char="○"/>
            </a:pPr>
            <a:r>
              <a:rPr lang="en-US"/>
              <a:t>The PROCEED portion consists of administrative and policy assessment, implementation, and process, impact, and outcome evaluations (which are steps 5-9)</a:t>
            </a:r>
            <a:endParaRPr/>
          </a:p>
          <a:p>
            <a:pPr marL="457200" lvl="0" indent="-298450" algn="l" rtl="0">
              <a:lnSpc>
                <a:spcPct val="115000"/>
              </a:lnSpc>
              <a:spcBef>
                <a:spcPts val="0"/>
              </a:spcBef>
              <a:spcAft>
                <a:spcPts val="0"/>
              </a:spcAft>
              <a:buSzPts val="1100"/>
              <a:buChar char="●"/>
            </a:pPr>
            <a:r>
              <a:rPr lang="en-US"/>
              <a:t>Our group carried out the early phases of assessment (steps 1-3) focusing on the social, epidemiological, behavioral, and environmental aspects. </a:t>
            </a:r>
            <a:endParaRPr/>
          </a:p>
          <a:p>
            <a:pPr marL="914400" lvl="1" indent="-298450" algn="l" rtl="0">
              <a:lnSpc>
                <a:spcPct val="115000"/>
              </a:lnSpc>
              <a:spcBef>
                <a:spcPts val="0"/>
              </a:spcBef>
              <a:spcAft>
                <a:spcPts val="0"/>
              </a:spcAft>
              <a:buSzPts val="1100"/>
              <a:buChar char="○"/>
            </a:pPr>
            <a:r>
              <a:rPr lang="en-US"/>
              <a:t>Step 1 allowed us to capture how parents and early learning center staff define healthy food and healthy food access, as well as how they define a successful and equitable program</a:t>
            </a:r>
            <a:endParaRPr/>
          </a:p>
          <a:p>
            <a:pPr marL="914400" lvl="1" indent="-298450" algn="l" rtl="0">
              <a:lnSpc>
                <a:spcPct val="115000"/>
              </a:lnSpc>
              <a:spcBef>
                <a:spcPts val="0"/>
              </a:spcBef>
              <a:spcAft>
                <a:spcPts val="0"/>
              </a:spcAft>
              <a:buSzPts val="1100"/>
              <a:buChar char="○"/>
            </a:pPr>
            <a:r>
              <a:rPr lang="en-US"/>
              <a:t>Step 2 allowed us to identify what outcomes this community would like to see the Farm to Table program achieve and what challenges arise in getting the program to be successful, as defined by the community in step 1.</a:t>
            </a:r>
            <a:endParaRPr/>
          </a:p>
          <a:p>
            <a:pPr marL="914400" lvl="1" indent="-298450" algn="l" rtl="0">
              <a:lnSpc>
                <a:spcPct val="115000"/>
              </a:lnSpc>
              <a:spcBef>
                <a:spcPts val="0"/>
              </a:spcBef>
              <a:spcAft>
                <a:spcPts val="0"/>
              </a:spcAft>
              <a:buSzPts val="1100"/>
              <a:buChar char="○"/>
            </a:pPr>
            <a:r>
              <a:rPr lang="en-US"/>
              <a:t>Finally, in step 3 we identified potential actions that could help achieve the desired program outcomes and used these to formulate our recommendations for program development</a:t>
            </a:r>
            <a:endParaRPr/>
          </a:p>
          <a:p>
            <a:pPr marL="406400" lvl="0" indent="-406400" algn="l" rtl="0">
              <a:lnSpc>
                <a:spcPct val="115000"/>
              </a:lnSpc>
              <a:spcBef>
                <a:spcPts val="0"/>
              </a:spcBef>
              <a:spcAft>
                <a:spcPts val="0"/>
              </a:spcAft>
              <a:buSzPts val="1100"/>
              <a:buNone/>
            </a:pPr>
            <a:endParaRPr/>
          </a:p>
          <a:p>
            <a:pPr marL="406400" lvl="0" indent="-406400" algn="l" rtl="0">
              <a:lnSpc>
                <a:spcPct val="115000"/>
              </a:lnSpc>
              <a:spcBef>
                <a:spcPts val="0"/>
              </a:spcBef>
              <a:spcAft>
                <a:spcPts val="0"/>
              </a:spcAft>
              <a:buSzPts val="1100"/>
              <a:buNone/>
            </a:pPr>
            <a:r>
              <a:rPr lang="en-US"/>
              <a:t>Crosby R, Noar SM. What is a planning model? An introduction to PRECEDE-PROCEED. </a:t>
            </a:r>
            <a:r>
              <a:rPr lang="en-US" i="1"/>
              <a:t>J Public Health Dent</a:t>
            </a:r>
            <a:r>
              <a:rPr lang="en-US"/>
              <a:t>. 2011;71(SUPPL. 1). doi:10.1111/j.1752-7325.2011.00235.x</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14630a3e1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14630a3e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8123d53474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8123d53474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We collected our data from four sources: </a:t>
            </a:r>
            <a:endParaRPr/>
          </a:p>
          <a:p>
            <a:pPr marL="457200" lvl="0" indent="-298450" algn="l" rtl="0">
              <a:lnSpc>
                <a:spcPct val="100000"/>
              </a:lnSpc>
              <a:spcBef>
                <a:spcPts val="0"/>
              </a:spcBef>
              <a:spcAft>
                <a:spcPts val="0"/>
              </a:spcAft>
              <a:buSzPts val="1100"/>
              <a:buChar char="●"/>
            </a:pPr>
            <a:r>
              <a:rPr lang="en-US"/>
              <a:t>We conducted interviews with staff members who are part of centers who receive F2T programming, and with family members of children who receive F2T programming</a:t>
            </a:r>
            <a:endParaRPr/>
          </a:p>
          <a:p>
            <a:pPr marL="914400" lvl="1" indent="-298450" algn="l" rtl="0">
              <a:lnSpc>
                <a:spcPct val="100000"/>
              </a:lnSpc>
              <a:spcBef>
                <a:spcPts val="0"/>
              </a:spcBef>
              <a:spcAft>
                <a:spcPts val="0"/>
              </a:spcAft>
              <a:buSzPts val="1100"/>
              <a:buChar char="○"/>
            </a:pPr>
            <a:r>
              <a:rPr lang="en-US"/>
              <a:t>Those who gave their time by participating in an interview were compensated with a $50 gift card </a:t>
            </a:r>
            <a:endParaRPr/>
          </a:p>
          <a:p>
            <a:pPr marL="457200" lvl="0" indent="-298450" algn="l" rtl="0">
              <a:lnSpc>
                <a:spcPct val="100000"/>
              </a:lnSpc>
              <a:spcBef>
                <a:spcPts val="0"/>
              </a:spcBef>
              <a:spcAft>
                <a:spcPts val="0"/>
              </a:spcAft>
              <a:buSzPts val="1100"/>
              <a:buChar char="●"/>
            </a:pPr>
            <a:r>
              <a:rPr lang="en-US"/>
              <a:t>We also conducted a literature review where we analyzed both academic and “grey” literature - meaning both journal articles as well as things like reports or program evaluations. </a:t>
            </a:r>
            <a:endParaRPr/>
          </a:p>
          <a:p>
            <a:pPr marL="457200" lvl="0" indent="-298450" algn="l" rtl="0">
              <a:lnSpc>
                <a:spcPct val="100000"/>
              </a:lnSpc>
              <a:spcBef>
                <a:spcPts val="0"/>
              </a:spcBef>
              <a:spcAft>
                <a:spcPts val="0"/>
              </a:spcAft>
              <a:buSzPts val="1100"/>
              <a:buChar char="●"/>
            </a:pPr>
            <a:r>
              <a:rPr lang="en-US"/>
              <a:t>Additionally, we reached out to programs around the country who are also engaged in some form of farm to ECE work.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The literature review team took that time to read both traditional and “grey”, meaning documents like program evaluations or reports, as well as reach out to organizations involved in Farm to ECE work around the country.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We then compiled all of our findings, and shared them as a class. We deliberated as a group, and then the following week, we came back together to discuss proposed recommendations.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123d53474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8123d53474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In order to collect our data, we split off into three teams: </a:t>
            </a:r>
            <a:endParaRPr/>
          </a:p>
          <a:p>
            <a:pPr marL="457200" lvl="0" indent="-298450" algn="l" rtl="0">
              <a:lnSpc>
                <a:spcPct val="100000"/>
              </a:lnSpc>
              <a:spcBef>
                <a:spcPts val="0"/>
              </a:spcBef>
              <a:spcAft>
                <a:spcPts val="0"/>
              </a:spcAft>
              <a:buSzPts val="1100"/>
              <a:buChar char="●"/>
            </a:pPr>
            <a:r>
              <a:rPr lang="en-US"/>
              <a:t>A parent/family interview team</a:t>
            </a:r>
            <a:endParaRPr/>
          </a:p>
          <a:p>
            <a:pPr marL="457200" lvl="0" indent="-298450" algn="l" rtl="0">
              <a:lnSpc>
                <a:spcPct val="100000"/>
              </a:lnSpc>
              <a:spcBef>
                <a:spcPts val="0"/>
              </a:spcBef>
              <a:spcAft>
                <a:spcPts val="0"/>
              </a:spcAft>
              <a:buSzPts val="1100"/>
              <a:buChar char="●"/>
            </a:pPr>
            <a:r>
              <a:rPr lang="en-US"/>
              <a:t>An ECE staff interview team </a:t>
            </a:r>
            <a:endParaRPr/>
          </a:p>
          <a:p>
            <a:pPr marL="457200" lvl="0" indent="-298450" algn="l" rtl="0">
              <a:lnSpc>
                <a:spcPct val="100000"/>
              </a:lnSpc>
              <a:spcBef>
                <a:spcPts val="0"/>
              </a:spcBef>
              <a:spcAft>
                <a:spcPts val="0"/>
              </a:spcAft>
              <a:buSzPts val="1100"/>
              <a:buChar char="●"/>
            </a:pPr>
            <a:r>
              <a:rPr lang="en-US"/>
              <a:t>A literature review team</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Family and staff interview focus: </a:t>
            </a:r>
            <a:endParaRPr/>
          </a:p>
          <a:p>
            <a:pPr marL="457200" lvl="0" indent="-298450" algn="l" rtl="0">
              <a:lnSpc>
                <a:spcPct val="100000"/>
              </a:lnSpc>
              <a:spcBef>
                <a:spcPts val="0"/>
              </a:spcBef>
              <a:spcAft>
                <a:spcPts val="0"/>
              </a:spcAft>
              <a:buSzPts val="1100"/>
              <a:buChar char="●"/>
            </a:pPr>
            <a:r>
              <a:rPr lang="en-US"/>
              <a:t>How what does healthy food and healthy food access mean to those who are receiving F2T programming?</a:t>
            </a:r>
            <a:endParaRPr/>
          </a:p>
          <a:p>
            <a:pPr marL="457200" lvl="0" indent="-298450" algn="l" rtl="0">
              <a:lnSpc>
                <a:spcPct val="100000"/>
              </a:lnSpc>
              <a:spcBef>
                <a:spcPts val="0"/>
              </a:spcBef>
              <a:spcAft>
                <a:spcPts val="0"/>
              </a:spcAft>
              <a:buSzPts val="1100"/>
              <a:buChar char="●"/>
            </a:pPr>
            <a:r>
              <a:rPr lang="en-US"/>
              <a:t>What does a successful food access program look like - really wanted to be hearing the input and voices of those who are actively participating </a:t>
            </a:r>
            <a:endParaRPr/>
          </a:p>
          <a:p>
            <a:pPr marL="457200" lvl="0" indent="-298450" algn="l" rtl="0">
              <a:lnSpc>
                <a:spcPct val="100000"/>
              </a:lnSpc>
              <a:spcBef>
                <a:spcPts val="0"/>
              </a:spcBef>
              <a:spcAft>
                <a:spcPts val="0"/>
              </a:spcAft>
              <a:buSzPts val="1100"/>
              <a:buChar char="●"/>
            </a:pPr>
            <a:r>
              <a:rPr lang="en-US"/>
              <a:t>Particularly for the staff - what sorts of support do they need to be able to implement a successful program?</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6"/>
        <p:cNvGrpSpPr/>
        <p:nvPr/>
      </p:nvGrpSpPr>
      <p:grpSpPr>
        <a:xfrm>
          <a:off x="0" y="0"/>
          <a:ext cx="0" cy="0"/>
          <a:chOff x="0" y="0"/>
          <a:chExt cx="0" cy="0"/>
        </a:xfrm>
      </p:grpSpPr>
      <p:pic>
        <p:nvPicPr>
          <p:cNvPr id="7" name="Google Shape;7;p6"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8" name="Google Shape;8;p6"/>
          <p:cNvPicPr preferRelativeResize="0"/>
          <p:nvPr/>
        </p:nvPicPr>
        <p:blipFill rotWithShape="1">
          <a:blip r:embed="rId3">
            <a:alphaModFix/>
          </a:blip>
          <a:srcRect/>
          <a:stretch/>
        </p:blipFill>
        <p:spPr>
          <a:xfrm>
            <a:off x="677334" y="6354234"/>
            <a:ext cx="2540000" cy="266700"/>
          </a:xfrm>
          <a:prstGeom prst="rect">
            <a:avLst/>
          </a:prstGeom>
          <a:noFill/>
          <a:ln>
            <a:noFill/>
          </a:ln>
        </p:spPr>
      </p:pic>
      <p:pic>
        <p:nvPicPr>
          <p:cNvPr id="9" name="Google Shape;9;p6"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
        <p:nvSpPr>
          <p:cNvPr id="10" name="Google Shape;10;p6"/>
          <p:cNvSpPr txBox="1">
            <a:spLocks noGrp="1"/>
          </p:cNvSpPr>
          <p:nvPr>
            <p:ph type="title"/>
          </p:nvPr>
        </p:nvSpPr>
        <p:spPr>
          <a:xfrm>
            <a:off x="671757" y="1179824"/>
            <a:ext cx="6972300" cy="2641756"/>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2"/>
              </a:buClr>
              <a:buSzPts val="5000"/>
              <a:buFont typeface="Encode Sans Black"/>
              <a:buNone/>
              <a:defRPr sz="5000" b="1" i="0" u="none" strike="noStrike" cap="none">
                <a:solidFill>
                  <a:schemeClr val="lt2"/>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1"/>
        <p:cNvGrpSpPr/>
        <p:nvPr/>
      </p:nvGrpSpPr>
      <p:grpSpPr>
        <a:xfrm>
          <a:off x="0" y="0"/>
          <a:ext cx="0" cy="0"/>
          <a:chOff x="0" y="0"/>
          <a:chExt cx="0" cy="0"/>
        </a:xfrm>
      </p:grpSpPr>
      <p:sp>
        <p:nvSpPr>
          <p:cNvPr id="12" name="Google Shape;12;p11"/>
          <p:cNvSpPr txBox="1">
            <a:spLocks noGrp="1"/>
          </p:cNvSpPr>
          <p:nvPr>
            <p:ph type="body" idx="1"/>
          </p:nvPr>
        </p:nvSpPr>
        <p:spPr>
          <a:xfrm>
            <a:off x="659305" y="2320239"/>
            <a:ext cx="8197114" cy="381008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3" name="Google Shape;13;p11"/>
          <p:cNvSpPr txBox="1">
            <a:spLocks noGrp="1"/>
          </p:cNvSpPr>
          <p:nvPr>
            <p:ph type="body" idx="2"/>
          </p:nvPr>
        </p:nvSpPr>
        <p:spPr>
          <a:xfrm>
            <a:off x="671757" y="1730667"/>
            <a:ext cx="8184662" cy="411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4" name="Google Shape;14;p11"/>
          <p:cNvPicPr preferRelativeResize="0"/>
          <p:nvPr/>
        </p:nvPicPr>
        <p:blipFill rotWithShape="1">
          <a:blip r:embed="rId2">
            <a:alphaModFix/>
          </a:blip>
          <a:srcRect/>
          <a:stretch/>
        </p:blipFill>
        <p:spPr>
          <a:xfrm>
            <a:off x="6248401" y="6354234"/>
            <a:ext cx="2540000" cy="266700"/>
          </a:xfrm>
          <a:prstGeom prst="rect">
            <a:avLst/>
          </a:prstGeom>
          <a:noFill/>
          <a:ln>
            <a:noFill/>
          </a:ln>
        </p:spPr>
      </p:pic>
      <p:pic>
        <p:nvPicPr>
          <p:cNvPr id="15" name="Google Shape;15;p11"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
        <p:nvSpPr>
          <p:cNvPr id="16" name="Google Shape;16;p11"/>
          <p:cNvSpPr txBox="1">
            <a:spLocks noGrp="1"/>
          </p:cNvSpPr>
          <p:nvPr>
            <p:ph type="title"/>
          </p:nvPr>
        </p:nvSpPr>
        <p:spPr>
          <a:xfrm>
            <a:off x="671757" y="365069"/>
            <a:ext cx="8184662" cy="99844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17"/>
        <p:cNvGrpSpPr/>
        <p:nvPr/>
      </p:nvGrpSpPr>
      <p:grpSpPr>
        <a:xfrm>
          <a:off x="0" y="0"/>
          <a:ext cx="0" cy="0"/>
          <a:chOff x="0" y="0"/>
          <a:chExt cx="0" cy="0"/>
        </a:xfrm>
      </p:grpSpPr>
      <p:pic>
        <p:nvPicPr>
          <p:cNvPr id="18" name="Google Shape;18;p15"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19" name="Google Shape;19;p15"/>
          <p:cNvSpPr txBox="1">
            <a:spLocks noGrp="1"/>
          </p:cNvSpPr>
          <p:nvPr>
            <p:ph type="body" idx="1"/>
          </p:nvPr>
        </p:nvSpPr>
        <p:spPr>
          <a:xfrm>
            <a:off x="659305" y="1736725"/>
            <a:ext cx="8076956" cy="4015497"/>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0" name="Google Shape;20;p15"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
        <p:nvSpPr>
          <p:cNvPr id="21" name="Google Shape;21;p15"/>
          <p:cNvSpPr txBox="1">
            <a:spLocks noGrp="1"/>
          </p:cNvSpPr>
          <p:nvPr>
            <p:ph type="title"/>
          </p:nvPr>
        </p:nvSpPr>
        <p:spPr>
          <a:xfrm>
            <a:off x="671756" y="371511"/>
            <a:ext cx="8064505" cy="99199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22"/>
        <p:cNvGrpSpPr/>
        <p:nvPr/>
      </p:nvGrpSpPr>
      <p:grpSpPr>
        <a:xfrm>
          <a:off x="0" y="0"/>
          <a:ext cx="0" cy="0"/>
          <a:chOff x="0" y="0"/>
          <a:chExt cx="0" cy="0"/>
        </a:xfrm>
      </p:grpSpPr>
      <p:pic>
        <p:nvPicPr>
          <p:cNvPr id="23" name="Google Shape;23;p16"/>
          <p:cNvPicPr preferRelativeResize="0"/>
          <p:nvPr/>
        </p:nvPicPr>
        <p:blipFill rotWithShape="1">
          <a:blip r:embed="rId2">
            <a:alphaModFix/>
          </a:blip>
          <a:srcRect/>
          <a:stretch/>
        </p:blipFill>
        <p:spPr>
          <a:xfrm>
            <a:off x="6248401" y="6354234"/>
            <a:ext cx="2540000" cy="266700"/>
          </a:xfrm>
          <a:prstGeom prst="rect">
            <a:avLst/>
          </a:prstGeom>
          <a:noFill/>
          <a:ln>
            <a:noFill/>
          </a:ln>
        </p:spPr>
      </p:pic>
      <p:sp>
        <p:nvSpPr>
          <p:cNvPr id="24" name="Google Shape;24;p16"/>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5" name="Google Shape;25;p16"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
        <p:nvSpPr>
          <p:cNvPr id="26" name="Google Shape;26;p16"/>
          <p:cNvSpPr txBox="1">
            <a:spLocks noGrp="1"/>
          </p:cNvSpPr>
          <p:nvPr>
            <p:ph type="title"/>
          </p:nvPr>
        </p:nvSpPr>
        <p:spPr>
          <a:xfrm>
            <a:off x="671756" y="371511"/>
            <a:ext cx="8116644" cy="99199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8"/>
        <p:cNvGrpSpPr/>
        <p:nvPr/>
      </p:nvGrpSpPr>
      <p:grpSpPr>
        <a:xfrm>
          <a:off x="0" y="0"/>
          <a:ext cx="0" cy="0"/>
          <a:chOff x="0" y="0"/>
          <a:chExt cx="0" cy="0"/>
        </a:xfrm>
      </p:grpSpPr>
      <p:sp>
        <p:nvSpPr>
          <p:cNvPr id="29" name="Google Shape;29;p10"/>
          <p:cNvSpPr txBox="1">
            <a:spLocks noGrp="1"/>
          </p:cNvSpPr>
          <p:nvPr>
            <p:ph type="body" idx="1"/>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0" name="Google Shape;30;p10"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31" name="Google Shape;31;p10"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
        <p:nvSpPr>
          <p:cNvPr id="32" name="Google Shape;32;p10"/>
          <p:cNvSpPr txBox="1">
            <a:spLocks noGrp="1"/>
          </p:cNvSpPr>
          <p:nvPr>
            <p:ph type="title"/>
          </p:nvPr>
        </p:nvSpPr>
        <p:spPr>
          <a:xfrm>
            <a:off x="671756" y="371511"/>
            <a:ext cx="8183759" cy="99199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3"/>
        <p:cNvGrpSpPr/>
        <p:nvPr/>
      </p:nvGrpSpPr>
      <p:grpSpPr>
        <a:xfrm>
          <a:off x="0" y="0"/>
          <a:ext cx="0" cy="0"/>
          <a:chOff x="0" y="0"/>
          <a:chExt cx="0" cy="0"/>
        </a:xfrm>
      </p:grpSpPr>
      <p:pic>
        <p:nvPicPr>
          <p:cNvPr id="34" name="Google Shape;34;p17"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35" name="Google Shape;35;p17" descr="Wordmark_center_Purple_HEX.png"/>
          <p:cNvPicPr preferRelativeResize="0"/>
          <p:nvPr/>
        </p:nvPicPr>
        <p:blipFill rotWithShape="1">
          <a:blip r:embed="rId3">
            <a:alphaModFix/>
          </a:blip>
          <a:srcRect/>
          <a:stretch/>
        </p:blipFill>
        <p:spPr>
          <a:xfrm>
            <a:off x="792039" y="6487457"/>
            <a:ext cx="2425295" cy="163374"/>
          </a:xfrm>
          <a:prstGeom prst="rect">
            <a:avLst/>
          </a:prstGeom>
          <a:noFill/>
          <a:ln>
            <a:noFill/>
          </a:ln>
        </p:spPr>
      </p:pic>
      <p:pic>
        <p:nvPicPr>
          <p:cNvPr id="36" name="Google Shape;36;p17"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
        <p:nvSpPr>
          <p:cNvPr id="37" name="Google Shape;37;p17"/>
          <p:cNvSpPr txBox="1">
            <a:spLocks noGrp="1"/>
          </p:cNvSpPr>
          <p:nvPr>
            <p:ph type="title"/>
          </p:nvPr>
        </p:nvSpPr>
        <p:spPr>
          <a:xfrm>
            <a:off x="671757" y="1167124"/>
            <a:ext cx="6972300" cy="2641756"/>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4B2E83"/>
              </a:buClr>
              <a:buSzPts val="5000"/>
              <a:buFont typeface="Encode Sans Black"/>
              <a:buNone/>
              <a:defRPr sz="5000" b="1" i="0" u="none" strike="noStrike" cap="none">
                <a:solidFill>
                  <a:srgbClr val="4B2E83"/>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38"/>
        <p:cNvGrpSpPr/>
        <p:nvPr/>
      </p:nvGrpSpPr>
      <p:grpSpPr>
        <a:xfrm>
          <a:off x="0" y="0"/>
          <a:ext cx="0" cy="0"/>
          <a:chOff x="0" y="0"/>
          <a:chExt cx="0" cy="0"/>
        </a:xfrm>
      </p:grpSpPr>
      <p:sp>
        <p:nvSpPr>
          <p:cNvPr id="39" name="Google Shape;39;p18"/>
          <p:cNvSpPr txBox="1">
            <a:spLocks noGrp="1"/>
          </p:cNvSpPr>
          <p:nvPr>
            <p:ph type="body" idx="1"/>
          </p:nvPr>
        </p:nvSpPr>
        <p:spPr>
          <a:xfrm>
            <a:off x="659305" y="2320239"/>
            <a:ext cx="8197114" cy="381008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 name="Google Shape;40;p18"/>
          <p:cNvSpPr txBox="1">
            <a:spLocks noGrp="1"/>
          </p:cNvSpPr>
          <p:nvPr>
            <p:ph type="body" idx="2"/>
          </p:nvPr>
        </p:nvSpPr>
        <p:spPr>
          <a:xfrm>
            <a:off x="671757" y="1730667"/>
            <a:ext cx="8184662" cy="411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1" name="Google Shape;41;p18" descr="Wordmark_center_Purple_HEX.png"/>
          <p:cNvPicPr preferRelativeResize="0"/>
          <p:nvPr/>
        </p:nvPicPr>
        <p:blipFill rotWithShape="1">
          <a:blip r:embed="rId2">
            <a:alphaModFix/>
          </a:blip>
          <a:srcRect/>
          <a:stretch/>
        </p:blipFill>
        <p:spPr>
          <a:xfrm>
            <a:off x="6382155" y="6487457"/>
            <a:ext cx="2425295" cy="163374"/>
          </a:xfrm>
          <a:prstGeom prst="rect">
            <a:avLst/>
          </a:prstGeom>
          <a:noFill/>
          <a:ln>
            <a:noFill/>
          </a:ln>
        </p:spPr>
      </p:pic>
      <p:pic>
        <p:nvPicPr>
          <p:cNvPr id="42" name="Google Shape;42;p18"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
        <p:nvSpPr>
          <p:cNvPr id="43" name="Google Shape;43;p18"/>
          <p:cNvSpPr txBox="1">
            <a:spLocks noGrp="1"/>
          </p:cNvSpPr>
          <p:nvPr>
            <p:ph type="title"/>
          </p:nvPr>
        </p:nvSpPr>
        <p:spPr>
          <a:xfrm>
            <a:off x="671756" y="371511"/>
            <a:ext cx="8184663" cy="99199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4B2E83"/>
              </a:buClr>
              <a:buSzPts val="3000"/>
              <a:buFont typeface="Encode Sans Black"/>
              <a:buNone/>
              <a:defRPr sz="3000" b="1" i="0" u="none" strike="noStrike" cap="none">
                <a:solidFill>
                  <a:srgbClr val="4B2E83"/>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44"/>
        <p:cNvGrpSpPr/>
        <p:nvPr/>
      </p:nvGrpSpPr>
      <p:grpSpPr>
        <a:xfrm>
          <a:off x="0" y="0"/>
          <a:ext cx="0" cy="0"/>
          <a:chOff x="0" y="0"/>
          <a:chExt cx="0" cy="0"/>
        </a:xfrm>
      </p:grpSpPr>
      <p:sp>
        <p:nvSpPr>
          <p:cNvPr id="45" name="Google Shape;45;p19"/>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6" name="Google Shape;46;p19" descr="Wordmark_center_Purple_HEX.png"/>
          <p:cNvPicPr preferRelativeResize="0"/>
          <p:nvPr/>
        </p:nvPicPr>
        <p:blipFill rotWithShape="1">
          <a:blip r:embed="rId2">
            <a:alphaModFix/>
          </a:blip>
          <a:srcRect/>
          <a:stretch/>
        </p:blipFill>
        <p:spPr>
          <a:xfrm>
            <a:off x="6363105" y="6487457"/>
            <a:ext cx="2425295" cy="163374"/>
          </a:xfrm>
          <a:prstGeom prst="rect">
            <a:avLst/>
          </a:prstGeom>
          <a:noFill/>
          <a:ln>
            <a:noFill/>
          </a:ln>
        </p:spPr>
      </p:pic>
      <p:pic>
        <p:nvPicPr>
          <p:cNvPr id="47" name="Google Shape;47;p19"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
        <p:nvSpPr>
          <p:cNvPr id="48" name="Google Shape;48;p19"/>
          <p:cNvSpPr txBox="1">
            <a:spLocks noGrp="1"/>
          </p:cNvSpPr>
          <p:nvPr>
            <p:ph type="title"/>
          </p:nvPr>
        </p:nvSpPr>
        <p:spPr>
          <a:xfrm>
            <a:off x="671756" y="371511"/>
            <a:ext cx="8116644" cy="99199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g812405d1f8_0_164"/>
          <p:cNvSpPr/>
          <p:nvPr/>
        </p:nvSpPr>
        <p:spPr>
          <a:xfrm>
            <a:off x="-75" y="6727600"/>
            <a:ext cx="9144000" cy="130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g812405d1f8_0_164"/>
          <p:cNvSpPr txBox="1">
            <a:spLocks noGrp="1"/>
          </p:cNvSpPr>
          <p:nvPr>
            <p:ph type="title"/>
          </p:nvPr>
        </p:nvSpPr>
        <p:spPr>
          <a:xfrm>
            <a:off x="311700" y="593367"/>
            <a:ext cx="8520600" cy="943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2" name="Google Shape;52;g812405d1f8_0_164"/>
          <p:cNvSpPr txBox="1">
            <a:spLocks noGrp="1"/>
          </p:cNvSpPr>
          <p:nvPr>
            <p:ph type="body" idx="1"/>
          </p:nvPr>
        </p:nvSpPr>
        <p:spPr>
          <a:xfrm>
            <a:off x="311700" y="1688433"/>
            <a:ext cx="8520600" cy="44037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3" name="Google Shape;53;g812405d1f8_0_16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
          <p:cNvSpPr txBox="1">
            <a:spLocks noGrp="1"/>
          </p:cNvSpPr>
          <p:nvPr>
            <p:ph type="title"/>
          </p:nvPr>
        </p:nvSpPr>
        <p:spPr>
          <a:xfrm>
            <a:off x="684307" y="2108099"/>
            <a:ext cx="6972300" cy="2641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2"/>
              </a:buClr>
              <a:buSzPts val="5000"/>
              <a:buFont typeface="Encode Sans Black"/>
              <a:buNone/>
            </a:pPr>
            <a:r>
              <a:rPr lang="en-US"/>
              <a:t>Farm to Table </a:t>
            </a:r>
            <a:endParaRPr/>
          </a:p>
          <a:p>
            <a:pPr marL="0" lvl="0" indent="0" algn="l" rtl="0">
              <a:lnSpc>
                <a:spcPct val="100000"/>
              </a:lnSpc>
              <a:spcBef>
                <a:spcPts val="0"/>
              </a:spcBef>
              <a:spcAft>
                <a:spcPts val="0"/>
              </a:spcAft>
              <a:buClr>
                <a:schemeClr val="lt2"/>
              </a:buClr>
              <a:buSzPts val="5000"/>
              <a:buFont typeface="Encode Sans Black"/>
              <a:buNone/>
            </a:pPr>
            <a:r>
              <a:rPr lang="en-US"/>
              <a:t>Design Project </a:t>
            </a:r>
            <a:endParaRPr/>
          </a:p>
          <a:p>
            <a:pPr marL="0" lvl="0" indent="0" algn="l" rtl="0">
              <a:lnSpc>
                <a:spcPct val="100000"/>
              </a:lnSpc>
              <a:spcBef>
                <a:spcPts val="0"/>
              </a:spcBef>
              <a:spcAft>
                <a:spcPts val="0"/>
              </a:spcAft>
              <a:buClr>
                <a:schemeClr val="lt2"/>
              </a:buClr>
              <a:buSzPts val="5000"/>
              <a:buFont typeface="Encode Sans Black"/>
              <a:buNone/>
            </a:pPr>
            <a:endParaRPr sz="3000"/>
          </a:p>
          <a:p>
            <a:pPr marL="0" lvl="0" indent="0" algn="l" rtl="0">
              <a:lnSpc>
                <a:spcPct val="100000"/>
              </a:lnSpc>
              <a:spcBef>
                <a:spcPts val="0"/>
              </a:spcBef>
              <a:spcAft>
                <a:spcPts val="0"/>
              </a:spcAft>
              <a:buClr>
                <a:schemeClr val="lt2"/>
              </a:buClr>
              <a:buSzPts val="5000"/>
              <a:buFont typeface="Encode Sans Black"/>
              <a:buNone/>
            </a:pPr>
            <a:endParaRPr sz="3000"/>
          </a:p>
          <a:p>
            <a:pPr marL="0" lvl="0" indent="0" algn="l" rtl="0">
              <a:lnSpc>
                <a:spcPct val="100000"/>
              </a:lnSpc>
              <a:spcBef>
                <a:spcPts val="0"/>
              </a:spcBef>
              <a:spcAft>
                <a:spcPts val="0"/>
              </a:spcAft>
              <a:buClr>
                <a:schemeClr val="lt2"/>
              </a:buClr>
              <a:buSzPts val="5000"/>
              <a:buFont typeface="Encode Sans Black"/>
              <a:buNone/>
            </a:pPr>
            <a:endParaRPr/>
          </a:p>
        </p:txBody>
      </p:sp>
      <p:sp>
        <p:nvSpPr>
          <p:cNvPr id="59" name="Google Shape;59;p1"/>
          <p:cNvSpPr txBox="1"/>
          <p:nvPr/>
        </p:nvSpPr>
        <p:spPr>
          <a:xfrm>
            <a:off x="877625" y="4450800"/>
            <a:ext cx="6972300" cy="62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E9E9E"/>
              </a:solidFill>
              <a:latin typeface="Arial"/>
              <a:ea typeface="Arial"/>
              <a:cs typeface="Arial"/>
              <a:sym typeface="Arial"/>
            </a:endParaRPr>
          </a:p>
        </p:txBody>
      </p:sp>
      <p:sp>
        <p:nvSpPr>
          <p:cNvPr id="60" name="Google Shape;60;p1"/>
          <p:cNvSpPr txBox="1"/>
          <p:nvPr/>
        </p:nvSpPr>
        <p:spPr>
          <a:xfrm>
            <a:off x="723000" y="4350600"/>
            <a:ext cx="8253900" cy="82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2"/>
                </a:solidFill>
                <a:latin typeface="Open Sans"/>
                <a:ea typeface="Open Sans"/>
                <a:cs typeface="Open Sans"/>
                <a:sym typeface="Open Sans"/>
              </a:rPr>
              <a:t>REPORT PREPARED BY UNIVERSITY OF WASHINGTON </a:t>
            </a:r>
            <a:endParaRPr sz="2000" b="1" i="0" u="none" strike="noStrike" cap="none">
              <a:solidFill>
                <a:schemeClr val="lt2"/>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2"/>
                </a:solidFill>
                <a:latin typeface="Open Sans"/>
                <a:ea typeface="Open Sans"/>
                <a:cs typeface="Open Sans"/>
                <a:sym typeface="Open Sans"/>
              </a:rPr>
              <a:t>MS/MPH STUDENTS  </a:t>
            </a:r>
            <a:endParaRPr sz="2000" b="1" i="0" u="none" strike="noStrike" cap="none">
              <a:solidFill>
                <a:schemeClr val="lt2"/>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2"/>
                </a:solidFill>
                <a:latin typeface="Open Sans"/>
                <a:ea typeface="Open Sans"/>
                <a:cs typeface="Open Sans"/>
                <a:sym typeface="Open Sans"/>
              </a:rPr>
              <a:t>NUTRITION 531, PUBLIC HEALTH NUTRITION </a:t>
            </a:r>
            <a:endParaRPr sz="2000" b="1" i="0" u="none" strike="noStrike" cap="none">
              <a:solidFill>
                <a:schemeClr val="lt2"/>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2"/>
                </a:solidFill>
                <a:latin typeface="Open Sans"/>
                <a:ea typeface="Open Sans"/>
                <a:cs typeface="Open Sans"/>
                <a:sym typeface="Open Sans"/>
              </a:rPr>
              <a:t>WINTER 2020</a:t>
            </a:r>
            <a:endParaRPr sz="2000" b="1" i="0" u="none" strike="noStrike" cap="none">
              <a:solidFill>
                <a:srgbClr val="9E9E9E"/>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8123d53474_0_25"/>
          <p:cNvSpPr txBox="1">
            <a:spLocks noGrp="1"/>
          </p:cNvSpPr>
          <p:nvPr>
            <p:ph type="body" idx="1"/>
          </p:nvPr>
        </p:nvSpPr>
        <p:spPr>
          <a:xfrm>
            <a:off x="659300" y="1736725"/>
            <a:ext cx="8196300" cy="4992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US" sz="1800"/>
              <a:t>E</a:t>
            </a:r>
            <a:r>
              <a:rPr lang="en-US" sz="2000">
                <a:solidFill>
                  <a:schemeClr val="dk1"/>
                </a:solidFill>
              </a:rPr>
              <a:t>arly Care and Education</a:t>
            </a:r>
            <a:r>
              <a:rPr lang="en-US" sz="1800"/>
              <a:t> Staff Interview: </a:t>
            </a:r>
            <a:endParaRPr sz="1800"/>
          </a:p>
          <a:p>
            <a:pPr marL="457200" lvl="0" indent="-355600" algn="l" rtl="0">
              <a:lnSpc>
                <a:spcPct val="100000"/>
              </a:lnSpc>
              <a:spcBef>
                <a:spcPts val="480"/>
              </a:spcBef>
              <a:spcAft>
                <a:spcPts val="0"/>
              </a:spcAft>
              <a:buSzPts val="2000"/>
              <a:buChar char="●"/>
            </a:pPr>
            <a:r>
              <a:rPr lang="en-US" sz="2000" b="0"/>
              <a:t>What types of foods would you like to see the Farm to Table program make available to you to purchase for your program?</a:t>
            </a:r>
            <a:endParaRPr sz="2000" b="0"/>
          </a:p>
          <a:p>
            <a:pPr marL="457200" lvl="0" indent="0" algn="l" rtl="0">
              <a:lnSpc>
                <a:spcPct val="100000"/>
              </a:lnSpc>
              <a:spcBef>
                <a:spcPts val="480"/>
              </a:spcBef>
              <a:spcAft>
                <a:spcPts val="0"/>
              </a:spcAft>
              <a:buSzPts val="2400"/>
              <a:buNone/>
            </a:pPr>
            <a:endParaRPr sz="1800"/>
          </a:p>
          <a:p>
            <a:pPr marL="0" lvl="0" indent="0" algn="l" rtl="0">
              <a:lnSpc>
                <a:spcPct val="100000"/>
              </a:lnSpc>
              <a:spcBef>
                <a:spcPts val="480"/>
              </a:spcBef>
              <a:spcAft>
                <a:spcPts val="0"/>
              </a:spcAft>
              <a:buSzPts val="2400"/>
              <a:buNone/>
            </a:pPr>
            <a:r>
              <a:rPr lang="en-US" sz="1800"/>
              <a:t>Parent/Family Interview: </a:t>
            </a:r>
            <a:endParaRPr sz="1800"/>
          </a:p>
          <a:p>
            <a:pPr marL="457200" lvl="0" indent="-355600" algn="l" rtl="0">
              <a:lnSpc>
                <a:spcPct val="100000"/>
              </a:lnSpc>
              <a:spcBef>
                <a:spcPts val="480"/>
              </a:spcBef>
              <a:spcAft>
                <a:spcPts val="0"/>
              </a:spcAft>
              <a:buSzPts val="2000"/>
              <a:buChar char="●"/>
            </a:pPr>
            <a:r>
              <a:rPr lang="en-US" sz="2000" b="0"/>
              <a:t>Are there any food items that are culturally important to you that you would like to see served to your children?</a:t>
            </a:r>
            <a:endParaRPr sz="2000" b="0"/>
          </a:p>
          <a:p>
            <a:pPr marL="457200" lvl="0" indent="0" algn="l" rtl="0">
              <a:lnSpc>
                <a:spcPct val="100000"/>
              </a:lnSpc>
              <a:spcBef>
                <a:spcPts val="480"/>
              </a:spcBef>
              <a:spcAft>
                <a:spcPts val="0"/>
              </a:spcAft>
              <a:buSzPts val="2400"/>
              <a:buNone/>
            </a:pPr>
            <a:endParaRPr sz="1800"/>
          </a:p>
          <a:p>
            <a:pPr marL="0" lvl="0" indent="0" algn="l" rtl="0">
              <a:lnSpc>
                <a:spcPct val="100000"/>
              </a:lnSpc>
              <a:spcBef>
                <a:spcPts val="480"/>
              </a:spcBef>
              <a:spcAft>
                <a:spcPts val="0"/>
              </a:spcAft>
              <a:buSzPts val="2400"/>
              <a:buNone/>
            </a:pPr>
            <a:r>
              <a:rPr lang="en-US" sz="1800"/>
              <a:t>Program Outreach: </a:t>
            </a:r>
            <a:endParaRPr sz="1800"/>
          </a:p>
          <a:p>
            <a:pPr marL="457200" lvl="0" indent="-355600" algn="l" rtl="0">
              <a:lnSpc>
                <a:spcPct val="115000"/>
              </a:lnSpc>
              <a:spcBef>
                <a:spcPts val="0"/>
              </a:spcBef>
              <a:spcAft>
                <a:spcPts val="0"/>
              </a:spcAft>
              <a:buClr>
                <a:schemeClr val="dk1"/>
              </a:buClr>
              <a:buSzPts val="2000"/>
              <a:buFont typeface="Open Sans"/>
              <a:buChar char="●"/>
            </a:pPr>
            <a:r>
              <a:rPr lang="en-US" sz="2000" b="0">
                <a:solidFill>
                  <a:schemeClr val="dk1"/>
                </a:solidFill>
              </a:rPr>
              <a:t>How do you measure changes in behavior in and outside of child care setting? What kind of impact have you seen?</a:t>
            </a:r>
            <a:endParaRPr sz="2000" b="0">
              <a:solidFill>
                <a:schemeClr val="dk1"/>
              </a:solidFill>
            </a:endParaRPr>
          </a:p>
          <a:p>
            <a:pPr marL="457200" lvl="0" indent="0" algn="l" rtl="0">
              <a:lnSpc>
                <a:spcPct val="115000"/>
              </a:lnSpc>
              <a:spcBef>
                <a:spcPts val="0"/>
              </a:spcBef>
              <a:spcAft>
                <a:spcPts val="0"/>
              </a:spcAft>
              <a:buSzPts val="2400"/>
              <a:buNone/>
            </a:pPr>
            <a:endParaRPr sz="1800"/>
          </a:p>
        </p:txBody>
      </p:sp>
      <p:sp>
        <p:nvSpPr>
          <p:cNvPr id="116" name="Google Shape;116;g8123d53474_0_25"/>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US"/>
              <a:t>Methods - Example Questions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8123d53474_0_30"/>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endParaRPr/>
          </a:p>
        </p:txBody>
      </p:sp>
      <p:sp>
        <p:nvSpPr>
          <p:cNvPr id="122" name="Google Shape;122;g8123d53474_0_30"/>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US"/>
              <a:t>Data Analysis - Phone Interviews </a:t>
            </a:r>
            <a:endParaRPr/>
          </a:p>
        </p:txBody>
      </p:sp>
      <p:sp>
        <p:nvSpPr>
          <p:cNvPr id="123" name="Google Shape;123;g8123d53474_0_30"/>
          <p:cNvSpPr/>
          <p:nvPr/>
        </p:nvSpPr>
        <p:spPr>
          <a:xfrm>
            <a:off x="737250" y="1855250"/>
            <a:ext cx="8028000" cy="771000"/>
          </a:xfrm>
          <a:prstGeom prst="roundRect">
            <a:avLst>
              <a:gd name="adj" fmla="val 16667"/>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Step 1: Conduct a phone interview with a family or staff member</a:t>
            </a:r>
            <a:endParaRPr sz="1800" b="1" i="0" u="none" strike="noStrike" cap="none">
              <a:solidFill>
                <a:schemeClr val="dk1"/>
              </a:solidFill>
              <a:latin typeface="Open Sans"/>
              <a:ea typeface="Open Sans"/>
              <a:cs typeface="Open Sans"/>
              <a:sym typeface="Open Sans"/>
            </a:endParaRPr>
          </a:p>
        </p:txBody>
      </p:sp>
      <p:sp>
        <p:nvSpPr>
          <p:cNvPr id="124" name="Google Shape;124;g8123d53474_0_30"/>
          <p:cNvSpPr/>
          <p:nvPr/>
        </p:nvSpPr>
        <p:spPr>
          <a:xfrm>
            <a:off x="749600" y="2839525"/>
            <a:ext cx="8028000" cy="771000"/>
          </a:xfrm>
          <a:prstGeom prst="roundRect">
            <a:avLst>
              <a:gd name="adj" fmla="val 16667"/>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Step 2: Thoroughly review interview notes and recording</a:t>
            </a:r>
            <a:endParaRPr sz="1800" b="1" i="0" u="none" strike="noStrike" cap="none">
              <a:solidFill>
                <a:schemeClr val="dk1"/>
              </a:solidFill>
              <a:latin typeface="Open Sans"/>
              <a:ea typeface="Open Sans"/>
              <a:cs typeface="Open Sans"/>
              <a:sym typeface="Open Sans"/>
            </a:endParaRPr>
          </a:p>
        </p:txBody>
      </p:sp>
      <p:sp>
        <p:nvSpPr>
          <p:cNvPr id="125" name="Google Shape;125;g8123d53474_0_30"/>
          <p:cNvSpPr/>
          <p:nvPr/>
        </p:nvSpPr>
        <p:spPr>
          <a:xfrm>
            <a:off x="737250" y="3823800"/>
            <a:ext cx="8028000" cy="771000"/>
          </a:xfrm>
          <a:prstGeom prst="roundRect">
            <a:avLst>
              <a:gd name="adj" fmla="val 16667"/>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Step 3: Create a detailed summary, capturing direct quotes that were illustrative of key themes</a:t>
            </a:r>
            <a:endParaRPr sz="1800" b="1" i="0" u="none" strike="noStrike" cap="none">
              <a:solidFill>
                <a:schemeClr val="dk1"/>
              </a:solidFill>
              <a:latin typeface="Open Sans"/>
              <a:ea typeface="Open Sans"/>
              <a:cs typeface="Open Sans"/>
              <a:sym typeface="Open Sans"/>
            </a:endParaRPr>
          </a:p>
        </p:txBody>
      </p:sp>
      <p:sp>
        <p:nvSpPr>
          <p:cNvPr id="126" name="Google Shape;126;g8123d53474_0_30"/>
          <p:cNvSpPr/>
          <p:nvPr/>
        </p:nvSpPr>
        <p:spPr>
          <a:xfrm>
            <a:off x="749600" y="4808075"/>
            <a:ext cx="8028000" cy="771000"/>
          </a:xfrm>
          <a:prstGeom prst="roundRect">
            <a:avLst>
              <a:gd name="adj" fmla="val 16667"/>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Step 4: Create a “master” summary, reflecting major findings of all interviews </a:t>
            </a:r>
            <a:endParaRPr sz="1800" b="1" i="0" u="none" strike="noStrike" cap="none">
              <a:solidFill>
                <a:schemeClr val="dk1"/>
              </a:solidFill>
              <a:latin typeface="Open Sans"/>
              <a:ea typeface="Open Sans"/>
              <a:cs typeface="Open Sans"/>
              <a:sym typeface="Open Sans"/>
            </a:endParaRPr>
          </a:p>
        </p:txBody>
      </p:sp>
      <p:sp>
        <p:nvSpPr>
          <p:cNvPr id="127" name="Google Shape;127;g8123d53474_0_30"/>
          <p:cNvSpPr txBox="1"/>
          <p:nvPr/>
        </p:nvSpPr>
        <p:spPr>
          <a:xfrm>
            <a:off x="206400" y="6125350"/>
            <a:ext cx="6419400" cy="73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Open Sans"/>
                <a:ea typeface="Open Sans"/>
                <a:cs typeface="Open Sans"/>
                <a:sym typeface="Open Sans"/>
              </a:rPr>
              <a:t>Key focus: eating patterns, culturally relevant  foods, challenges and benefits of fresh and/or local foods, challenges and benefits of F2T</a:t>
            </a:r>
            <a:endParaRPr sz="14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81272ef1b6_0_7"/>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endParaRPr/>
          </a:p>
        </p:txBody>
      </p:sp>
      <p:sp>
        <p:nvSpPr>
          <p:cNvPr id="133" name="Google Shape;133;g81272ef1b6_0_7"/>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US"/>
              <a:t>Data Analysis - Program Outreach </a:t>
            </a:r>
            <a:endParaRPr/>
          </a:p>
        </p:txBody>
      </p:sp>
      <p:sp>
        <p:nvSpPr>
          <p:cNvPr id="134" name="Google Shape;134;g81272ef1b6_0_7"/>
          <p:cNvSpPr/>
          <p:nvPr/>
        </p:nvSpPr>
        <p:spPr>
          <a:xfrm>
            <a:off x="737250" y="1855250"/>
            <a:ext cx="8028000" cy="771000"/>
          </a:xfrm>
          <a:prstGeom prst="roundRect">
            <a:avLst>
              <a:gd name="adj" fmla="val 16667"/>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Step 1: Conduct a phone interview with a farm to early care and education program</a:t>
            </a:r>
            <a:endParaRPr sz="1800" b="1" i="0" u="none" strike="noStrike" cap="none">
              <a:solidFill>
                <a:schemeClr val="dk1"/>
              </a:solidFill>
              <a:latin typeface="Open Sans"/>
              <a:ea typeface="Open Sans"/>
              <a:cs typeface="Open Sans"/>
              <a:sym typeface="Open Sans"/>
            </a:endParaRPr>
          </a:p>
        </p:txBody>
      </p:sp>
      <p:sp>
        <p:nvSpPr>
          <p:cNvPr id="135" name="Google Shape;135;g81272ef1b6_0_7"/>
          <p:cNvSpPr/>
          <p:nvPr/>
        </p:nvSpPr>
        <p:spPr>
          <a:xfrm>
            <a:off x="749600" y="2839525"/>
            <a:ext cx="8028000" cy="771000"/>
          </a:xfrm>
          <a:prstGeom prst="roundRect">
            <a:avLst>
              <a:gd name="adj" fmla="val 16667"/>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Step 2: Thoroughly review interview notes and recording</a:t>
            </a:r>
            <a:endParaRPr sz="1800" b="1" i="0" u="none" strike="noStrike" cap="none">
              <a:solidFill>
                <a:schemeClr val="dk1"/>
              </a:solidFill>
              <a:latin typeface="Open Sans"/>
              <a:ea typeface="Open Sans"/>
              <a:cs typeface="Open Sans"/>
              <a:sym typeface="Open Sans"/>
            </a:endParaRPr>
          </a:p>
        </p:txBody>
      </p:sp>
      <p:sp>
        <p:nvSpPr>
          <p:cNvPr id="136" name="Google Shape;136;g81272ef1b6_0_7"/>
          <p:cNvSpPr/>
          <p:nvPr/>
        </p:nvSpPr>
        <p:spPr>
          <a:xfrm>
            <a:off x="737250" y="3823800"/>
            <a:ext cx="8028000" cy="771000"/>
          </a:xfrm>
          <a:prstGeom prst="roundRect">
            <a:avLst>
              <a:gd name="adj" fmla="val 16667"/>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Step 3: Create a detailed summary capturing key themes </a:t>
            </a:r>
            <a:endParaRPr sz="1800" b="1" i="0" u="none" strike="noStrike" cap="none">
              <a:solidFill>
                <a:schemeClr val="dk1"/>
              </a:solidFill>
              <a:latin typeface="Open Sans"/>
              <a:ea typeface="Open Sans"/>
              <a:cs typeface="Open Sans"/>
              <a:sym typeface="Open Sans"/>
            </a:endParaRPr>
          </a:p>
        </p:txBody>
      </p:sp>
      <p:sp>
        <p:nvSpPr>
          <p:cNvPr id="137" name="Google Shape;137;g81272ef1b6_0_7"/>
          <p:cNvSpPr/>
          <p:nvPr/>
        </p:nvSpPr>
        <p:spPr>
          <a:xfrm>
            <a:off x="749600" y="4808075"/>
            <a:ext cx="8028000" cy="771000"/>
          </a:xfrm>
          <a:prstGeom prst="roundRect">
            <a:avLst>
              <a:gd name="adj" fmla="val 16667"/>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Step 4: Create a “master” summary, reflecting major findings of all interviews </a:t>
            </a:r>
            <a:endParaRPr sz="1800" b="1" i="0" u="none" strike="noStrike" cap="none">
              <a:solidFill>
                <a:schemeClr val="dk1"/>
              </a:solidFill>
              <a:latin typeface="Open Sans"/>
              <a:ea typeface="Open Sans"/>
              <a:cs typeface="Open Sans"/>
              <a:sym typeface="Open Sans"/>
            </a:endParaRPr>
          </a:p>
        </p:txBody>
      </p:sp>
      <p:sp>
        <p:nvSpPr>
          <p:cNvPr id="138" name="Google Shape;138;g81272ef1b6_0_7"/>
          <p:cNvSpPr txBox="1"/>
          <p:nvPr/>
        </p:nvSpPr>
        <p:spPr>
          <a:xfrm>
            <a:off x="206400" y="5989550"/>
            <a:ext cx="6419400" cy="73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Open Sans"/>
                <a:ea typeface="Open Sans"/>
                <a:cs typeface="Open Sans"/>
                <a:sym typeface="Open Sans"/>
              </a:rPr>
              <a:t>Key focus: program challenges and successes, solutions, funding, success measurements, incorporating community voice, and definitions of “local” and “sustainable”</a:t>
            </a:r>
            <a:endParaRPr sz="14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81272ef1b6_0_16"/>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endParaRPr/>
          </a:p>
        </p:txBody>
      </p:sp>
      <p:sp>
        <p:nvSpPr>
          <p:cNvPr id="144" name="Google Shape;144;g81272ef1b6_0_16"/>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US"/>
              <a:t>Data Analysis - Traditional Literature Review</a:t>
            </a:r>
            <a:endParaRPr/>
          </a:p>
        </p:txBody>
      </p:sp>
      <p:sp>
        <p:nvSpPr>
          <p:cNvPr id="145" name="Google Shape;145;g81272ef1b6_0_16"/>
          <p:cNvSpPr/>
          <p:nvPr/>
        </p:nvSpPr>
        <p:spPr>
          <a:xfrm>
            <a:off x="737250" y="1855250"/>
            <a:ext cx="8028000" cy="771000"/>
          </a:xfrm>
          <a:prstGeom prst="roundRect">
            <a:avLst>
              <a:gd name="adj" fmla="val 16667"/>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Step 1: Read traditional and grey literature review sources</a:t>
            </a:r>
            <a:endParaRPr sz="1800" b="1" i="0" u="none" strike="noStrike" cap="none">
              <a:solidFill>
                <a:schemeClr val="dk1"/>
              </a:solidFill>
              <a:latin typeface="Open Sans"/>
              <a:ea typeface="Open Sans"/>
              <a:cs typeface="Open Sans"/>
              <a:sym typeface="Open Sans"/>
            </a:endParaRPr>
          </a:p>
        </p:txBody>
      </p:sp>
      <p:sp>
        <p:nvSpPr>
          <p:cNvPr id="146" name="Google Shape;146;g81272ef1b6_0_16"/>
          <p:cNvSpPr/>
          <p:nvPr/>
        </p:nvSpPr>
        <p:spPr>
          <a:xfrm>
            <a:off x="749600" y="2839525"/>
            <a:ext cx="8028000" cy="771000"/>
          </a:xfrm>
          <a:prstGeom prst="roundRect">
            <a:avLst>
              <a:gd name="adj" fmla="val 16667"/>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Step 2: Document methods, results, discussions, next steps and answers to the main research questions</a:t>
            </a:r>
            <a:endParaRPr sz="1800" b="1" i="0" u="none" strike="noStrike" cap="none">
              <a:solidFill>
                <a:schemeClr val="dk1"/>
              </a:solidFill>
              <a:latin typeface="Open Sans"/>
              <a:ea typeface="Open Sans"/>
              <a:cs typeface="Open Sans"/>
              <a:sym typeface="Open Sans"/>
            </a:endParaRPr>
          </a:p>
        </p:txBody>
      </p:sp>
      <p:sp>
        <p:nvSpPr>
          <p:cNvPr id="147" name="Google Shape;147;g81272ef1b6_0_16"/>
          <p:cNvSpPr/>
          <p:nvPr/>
        </p:nvSpPr>
        <p:spPr>
          <a:xfrm>
            <a:off x="737250" y="3823800"/>
            <a:ext cx="8028000" cy="771000"/>
          </a:xfrm>
          <a:prstGeom prst="roundRect">
            <a:avLst>
              <a:gd name="adj" fmla="val 16667"/>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Step 3: Quantify the top impacts of farm to early care and education</a:t>
            </a:r>
            <a:endParaRPr sz="1800" b="1" i="0" u="none" strike="noStrike" cap="none">
              <a:solidFill>
                <a:schemeClr val="dk1"/>
              </a:solidFill>
              <a:latin typeface="Open Sans"/>
              <a:ea typeface="Open Sans"/>
              <a:cs typeface="Open Sans"/>
              <a:sym typeface="Open Sans"/>
            </a:endParaRPr>
          </a:p>
        </p:txBody>
      </p:sp>
      <p:sp>
        <p:nvSpPr>
          <p:cNvPr id="148" name="Google Shape;148;g81272ef1b6_0_16"/>
          <p:cNvSpPr/>
          <p:nvPr/>
        </p:nvSpPr>
        <p:spPr>
          <a:xfrm>
            <a:off x="749600" y="4808075"/>
            <a:ext cx="8028000" cy="944100"/>
          </a:xfrm>
          <a:prstGeom prst="roundRect">
            <a:avLst>
              <a:gd name="adj" fmla="val 16667"/>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Step 4: Create a “master” summary, reflecting key themes, top impacts, barriers/challenges and possible solutions as presented in the literature</a:t>
            </a:r>
            <a:endParaRPr sz="1800" b="1" i="0" u="none" strike="noStrike" cap="none">
              <a:solidFill>
                <a:schemeClr val="dk1"/>
              </a:solidFill>
              <a:latin typeface="Open Sans"/>
              <a:ea typeface="Open Sans"/>
              <a:cs typeface="Open Sans"/>
              <a:sym typeface="Open Sans"/>
            </a:endParaRPr>
          </a:p>
        </p:txBody>
      </p:sp>
      <p:sp>
        <p:nvSpPr>
          <p:cNvPr id="149" name="Google Shape;149;g81272ef1b6_0_16"/>
          <p:cNvSpPr txBox="1"/>
          <p:nvPr/>
        </p:nvSpPr>
        <p:spPr>
          <a:xfrm>
            <a:off x="185750" y="6125350"/>
            <a:ext cx="6419400" cy="57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Open Sans"/>
                <a:ea typeface="Open Sans"/>
                <a:cs typeface="Open Sans"/>
                <a:sym typeface="Open Sans"/>
              </a:rPr>
              <a:t>Key focus: major social, economic and health impacts of farm to ECE, successes, challenges/barriers to program implementation, solutions</a:t>
            </a:r>
            <a:endParaRPr sz="14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8123d53474_0_35"/>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480"/>
              </a:spcBef>
              <a:spcAft>
                <a:spcPts val="0"/>
              </a:spcAft>
              <a:buSzPts val="2000"/>
              <a:buChar char="●"/>
            </a:pPr>
            <a:r>
              <a:rPr lang="en-US" sz="2000"/>
              <a:t>Results meeting  </a:t>
            </a:r>
            <a:endParaRPr sz="2000"/>
          </a:p>
          <a:p>
            <a:pPr marL="914400" lvl="1" indent="-355600" algn="l" rtl="0">
              <a:lnSpc>
                <a:spcPct val="100000"/>
              </a:lnSpc>
              <a:spcBef>
                <a:spcPts val="0"/>
              </a:spcBef>
              <a:spcAft>
                <a:spcPts val="0"/>
              </a:spcAft>
              <a:buSzPts val="2000"/>
              <a:buChar char="○"/>
            </a:pPr>
            <a:r>
              <a:rPr lang="en-US" b="0"/>
              <a:t>All students and instructors met to discuss results</a:t>
            </a:r>
            <a:endParaRPr b="0"/>
          </a:p>
          <a:p>
            <a:pPr marL="914400" lvl="1" indent="-355600" algn="l" rtl="0">
              <a:lnSpc>
                <a:spcPct val="100000"/>
              </a:lnSpc>
              <a:spcBef>
                <a:spcPts val="0"/>
              </a:spcBef>
              <a:spcAft>
                <a:spcPts val="0"/>
              </a:spcAft>
              <a:buSzPts val="2000"/>
              <a:buChar char="○"/>
            </a:pPr>
            <a:r>
              <a:rPr lang="en-US" b="0"/>
              <a:t>First draft of recommendations created</a:t>
            </a:r>
            <a:endParaRPr b="0"/>
          </a:p>
          <a:p>
            <a:pPr marL="457200" lvl="0" indent="-355600" algn="l" rtl="0">
              <a:lnSpc>
                <a:spcPct val="100000"/>
              </a:lnSpc>
              <a:spcBef>
                <a:spcPts val="0"/>
              </a:spcBef>
              <a:spcAft>
                <a:spcPts val="0"/>
              </a:spcAft>
              <a:buSzPts val="2000"/>
              <a:buChar char="●"/>
            </a:pPr>
            <a:r>
              <a:rPr lang="en-US" sz="2000"/>
              <a:t>Recommendations meeting </a:t>
            </a:r>
            <a:endParaRPr sz="2000"/>
          </a:p>
          <a:p>
            <a:pPr marL="914400" lvl="1" indent="-355600" algn="l" rtl="0">
              <a:lnSpc>
                <a:spcPct val="100000"/>
              </a:lnSpc>
              <a:spcBef>
                <a:spcPts val="0"/>
              </a:spcBef>
              <a:spcAft>
                <a:spcPts val="0"/>
              </a:spcAft>
              <a:buSzPts val="2000"/>
              <a:buChar char="○"/>
            </a:pPr>
            <a:r>
              <a:rPr lang="en-US" b="0"/>
              <a:t>All students and instructors met to discuss first draft of recommendations </a:t>
            </a:r>
            <a:endParaRPr b="0"/>
          </a:p>
          <a:p>
            <a:pPr marL="457200" lvl="0" indent="0" algn="l" rtl="0">
              <a:lnSpc>
                <a:spcPct val="100000"/>
              </a:lnSpc>
              <a:spcBef>
                <a:spcPts val="480"/>
              </a:spcBef>
              <a:spcAft>
                <a:spcPts val="0"/>
              </a:spcAft>
              <a:buSzPts val="2400"/>
              <a:buNone/>
            </a:pPr>
            <a:endParaRPr/>
          </a:p>
        </p:txBody>
      </p:sp>
      <p:sp>
        <p:nvSpPr>
          <p:cNvPr id="155" name="Google Shape;155;g8123d53474_0_35"/>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US"/>
              <a:t>Methods - Results &amp; Recommendations Process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714630a3e1_0_15"/>
          <p:cNvSpPr txBox="1">
            <a:spLocks noGrp="1"/>
          </p:cNvSpPr>
          <p:nvPr>
            <p:ph type="title"/>
          </p:nvPr>
        </p:nvSpPr>
        <p:spPr>
          <a:xfrm>
            <a:off x="671757" y="1167124"/>
            <a:ext cx="6972300" cy="2641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Literature Review</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815b1a4e2b_0_0"/>
          <p:cNvSpPr txBox="1">
            <a:spLocks noGrp="1"/>
          </p:cNvSpPr>
          <p:nvPr>
            <p:ph type="body" idx="1"/>
          </p:nvPr>
        </p:nvSpPr>
        <p:spPr>
          <a:xfrm>
            <a:off x="659302" y="1736725"/>
            <a:ext cx="4265100" cy="4015500"/>
          </a:xfrm>
          <a:prstGeom prst="rect">
            <a:avLst/>
          </a:prstGeom>
        </p:spPr>
        <p:txBody>
          <a:bodyPr spcFirstLastPara="1" wrap="square" lIns="91425" tIns="45700" rIns="91425" bIns="45700" anchor="t" anchorCtr="0">
            <a:noAutofit/>
          </a:bodyPr>
          <a:lstStyle/>
          <a:p>
            <a:pPr marL="0" lvl="0" indent="0" algn="l" rtl="0">
              <a:lnSpc>
                <a:spcPct val="115000"/>
              </a:lnSpc>
              <a:spcBef>
                <a:spcPts val="480"/>
              </a:spcBef>
              <a:spcAft>
                <a:spcPts val="0"/>
              </a:spcAft>
              <a:buNone/>
            </a:pPr>
            <a:r>
              <a:rPr lang="en-US" sz="1800"/>
              <a:t>Evidence Types</a:t>
            </a:r>
            <a:endParaRPr sz="1800"/>
          </a:p>
          <a:p>
            <a:pPr marL="457200" lvl="0" indent="-342900" algn="l" rtl="0">
              <a:lnSpc>
                <a:spcPct val="115000"/>
              </a:lnSpc>
              <a:spcBef>
                <a:spcPts val="480"/>
              </a:spcBef>
              <a:spcAft>
                <a:spcPts val="0"/>
              </a:spcAft>
              <a:buClr>
                <a:schemeClr val="dk1"/>
              </a:buClr>
              <a:buSzPts val="1800"/>
              <a:buChar char="●"/>
            </a:pPr>
            <a:r>
              <a:rPr lang="en-US" sz="1800">
                <a:solidFill>
                  <a:schemeClr val="dk1"/>
                </a:solidFill>
              </a:rPr>
              <a:t>Type 1, Experimental: </a:t>
            </a:r>
            <a:r>
              <a:rPr lang="en-US" sz="1800" b="0">
                <a:solidFill>
                  <a:schemeClr val="dk1"/>
                </a:solidFill>
              </a:rPr>
              <a:t>Randomized experimental or interventional, meta-analysis, quasi-experimental</a:t>
            </a:r>
            <a:endParaRPr sz="1800" b="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Type 2, Observational: </a:t>
            </a:r>
            <a:r>
              <a:rPr lang="en-US" sz="1800" b="0">
                <a:solidFill>
                  <a:schemeClr val="dk1"/>
                </a:solidFill>
              </a:rPr>
              <a:t>Evaluation data, pre-post intervention data, observational data, qualitative methods</a:t>
            </a:r>
            <a:endParaRPr sz="1800" b="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Type 3: </a:t>
            </a:r>
            <a:r>
              <a:rPr lang="en-US" sz="1800" b="0">
                <a:solidFill>
                  <a:schemeClr val="dk1"/>
                </a:solidFill>
              </a:rPr>
              <a:t>Position paper, grey literature</a:t>
            </a:r>
            <a:endParaRPr sz="1800" b="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Type 4: </a:t>
            </a:r>
            <a:r>
              <a:rPr lang="en-US" sz="1800" b="0">
                <a:solidFill>
                  <a:schemeClr val="dk1"/>
                </a:solidFill>
              </a:rPr>
              <a:t>Non-traditional literature review source</a:t>
            </a:r>
            <a:endParaRPr sz="1800" b="0">
              <a:solidFill>
                <a:schemeClr val="dk1"/>
              </a:solidFill>
            </a:endParaRPr>
          </a:p>
        </p:txBody>
      </p:sp>
      <p:sp>
        <p:nvSpPr>
          <p:cNvPr id="166" name="Google Shape;166;g815b1a4e2b_0_0"/>
          <p:cNvSpPr txBox="1">
            <a:spLocks noGrp="1"/>
          </p:cNvSpPr>
          <p:nvPr>
            <p:ph type="title"/>
          </p:nvPr>
        </p:nvSpPr>
        <p:spPr>
          <a:xfrm>
            <a:off x="671756" y="371511"/>
            <a:ext cx="8183700" cy="992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Literature Review</a:t>
            </a:r>
            <a:endParaRPr/>
          </a:p>
        </p:txBody>
      </p:sp>
      <p:sp>
        <p:nvSpPr>
          <p:cNvPr id="167" name="Google Shape;167;g815b1a4e2b_0_0"/>
          <p:cNvSpPr txBox="1">
            <a:spLocks noGrp="1"/>
          </p:cNvSpPr>
          <p:nvPr>
            <p:ph type="body" idx="1"/>
          </p:nvPr>
        </p:nvSpPr>
        <p:spPr>
          <a:xfrm>
            <a:off x="5304625" y="1736725"/>
            <a:ext cx="3550800" cy="40155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sz="1800">
                <a:solidFill>
                  <a:schemeClr val="dk1"/>
                </a:solidFill>
              </a:rPr>
              <a:t>Literature Breakdown</a:t>
            </a:r>
            <a:endParaRPr sz="1800">
              <a:solidFill>
                <a:schemeClr val="dk1"/>
              </a:solidFill>
            </a:endParaRPr>
          </a:p>
          <a:p>
            <a:pPr marL="457200" lvl="0" indent="-342900" algn="l" rtl="0">
              <a:spcBef>
                <a:spcPts val="480"/>
              </a:spcBef>
              <a:spcAft>
                <a:spcPts val="0"/>
              </a:spcAft>
              <a:buClr>
                <a:schemeClr val="dk1"/>
              </a:buClr>
              <a:buSzPts val="1800"/>
              <a:buChar char="●"/>
            </a:pPr>
            <a:r>
              <a:rPr lang="en-US" sz="1800">
                <a:solidFill>
                  <a:schemeClr val="dk1"/>
                </a:solidFill>
              </a:rPr>
              <a:t>Type 1: </a:t>
            </a:r>
            <a:r>
              <a:rPr lang="en-US" sz="1800" b="0">
                <a:solidFill>
                  <a:schemeClr val="dk1"/>
                </a:solidFill>
              </a:rPr>
              <a:t>10 sources</a:t>
            </a:r>
            <a:endParaRPr sz="1800" b="0">
              <a:solidFill>
                <a:schemeClr val="dk1"/>
              </a:solidFill>
            </a:endParaRPr>
          </a:p>
          <a:p>
            <a:pPr marL="457200" lvl="0" indent="-342900" algn="l" rtl="0">
              <a:spcBef>
                <a:spcPts val="0"/>
              </a:spcBef>
              <a:spcAft>
                <a:spcPts val="0"/>
              </a:spcAft>
              <a:buClr>
                <a:schemeClr val="dk1"/>
              </a:buClr>
              <a:buSzPts val="1800"/>
              <a:buChar char="●"/>
            </a:pPr>
            <a:r>
              <a:rPr lang="en-US" sz="1800">
                <a:solidFill>
                  <a:schemeClr val="dk1"/>
                </a:solidFill>
              </a:rPr>
              <a:t>Type 2: </a:t>
            </a:r>
            <a:r>
              <a:rPr lang="en-US" sz="1800" b="0">
                <a:solidFill>
                  <a:schemeClr val="dk1"/>
                </a:solidFill>
              </a:rPr>
              <a:t>9 sources</a:t>
            </a:r>
            <a:endParaRPr sz="1800" b="0">
              <a:solidFill>
                <a:schemeClr val="dk1"/>
              </a:solidFill>
            </a:endParaRPr>
          </a:p>
          <a:p>
            <a:pPr marL="457200" lvl="0" indent="-342900" algn="l" rtl="0">
              <a:spcBef>
                <a:spcPts val="0"/>
              </a:spcBef>
              <a:spcAft>
                <a:spcPts val="0"/>
              </a:spcAft>
              <a:buClr>
                <a:schemeClr val="dk1"/>
              </a:buClr>
              <a:buSzPts val="1800"/>
              <a:buChar char="●"/>
            </a:pPr>
            <a:r>
              <a:rPr lang="en-US" sz="1800">
                <a:solidFill>
                  <a:schemeClr val="dk1"/>
                </a:solidFill>
              </a:rPr>
              <a:t>Type 3: </a:t>
            </a:r>
            <a:r>
              <a:rPr lang="en-US" sz="1800" b="0">
                <a:solidFill>
                  <a:schemeClr val="dk1"/>
                </a:solidFill>
              </a:rPr>
              <a:t>10 sources</a:t>
            </a:r>
            <a:endParaRPr sz="1800" b="0">
              <a:solidFill>
                <a:schemeClr val="dk1"/>
              </a:solidFill>
            </a:endParaRPr>
          </a:p>
          <a:p>
            <a:pPr marL="457200" lvl="0" indent="-342900" algn="l" rtl="0">
              <a:spcBef>
                <a:spcPts val="0"/>
              </a:spcBef>
              <a:spcAft>
                <a:spcPts val="0"/>
              </a:spcAft>
              <a:buClr>
                <a:schemeClr val="dk1"/>
              </a:buClr>
              <a:buSzPts val="1800"/>
              <a:buChar char="●"/>
            </a:pPr>
            <a:r>
              <a:rPr lang="en-US" sz="1800">
                <a:solidFill>
                  <a:schemeClr val="dk1"/>
                </a:solidFill>
              </a:rPr>
              <a:t>Type 4: </a:t>
            </a:r>
            <a:r>
              <a:rPr lang="en-US" sz="1800" b="0">
                <a:solidFill>
                  <a:schemeClr val="dk1"/>
                </a:solidFill>
              </a:rPr>
              <a:t> 7 sources</a:t>
            </a:r>
            <a:endParaRPr sz="1800">
              <a:solidFill>
                <a:schemeClr val="dk1"/>
              </a:solidFill>
            </a:endParaRPr>
          </a:p>
        </p:txBody>
      </p:sp>
      <p:pic>
        <p:nvPicPr>
          <p:cNvPr id="168" name="Google Shape;168;g815b1a4e2b_0_0"/>
          <p:cNvPicPr preferRelativeResize="0"/>
          <p:nvPr/>
        </p:nvPicPr>
        <p:blipFill>
          <a:blip r:embed="rId3">
            <a:alphaModFix/>
          </a:blip>
          <a:stretch>
            <a:fillRect/>
          </a:stretch>
        </p:blipFill>
        <p:spPr>
          <a:xfrm>
            <a:off x="5545075" y="3476825"/>
            <a:ext cx="2120481" cy="1907226"/>
          </a:xfrm>
          <a:prstGeom prst="rect">
            <a:avLst/>
          </a:prstGeom>
          <a:noFill/>
          <a:ln w="9525" cap="flat" cmpd="sng">
            <a:solidFill>
              <a:srgbClr val="695D46"/>
            </a:solidFill>
            <a:prstDash val="solid"/>
            <a:round/>
            <a:headEnd type="none" w="sm" len="sm"/>
            <a:tailEnd type="none" w="sm" len="sm"/>
          </a:ln>
        </p:spPr>
      </p:pic>
      <p:sp>
        <p:nvSpPr>
          <p:cNvPr id="169" name="Google Shape;169;g815b1a4e2b_0_0"/>
          <p:cNvSpPr txBox="1"/>
          <p:nvPr/>
        </p:nvSpPr>
        <p:spPr>
          <a:xfrm>
            <a:off x="5462488" y="5384050"/>
            <a:ext cx="2120400" cy="6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i="1">
                <a:solidFill>
                  <a:schemeClr val="dk2"/>
                </a:solidFill>
              </a:rPr>
              <a:t>Photo courtesy of Centers for Disease Control and Prevention</a:t>
            </a:r>
            <a:endParaRPr sz="1000">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815b1a4e2b_2_0"/>
          <p:cNvSpPr txBox="1">
            <a:spLocks noGrp="1"/>
          </p:cNvSpPr>
          <p:nvPr>
            <p:ph type="body" idx="1"/>
          </p:nvPr>
        </p:nvSpPr>
        <p:spPr>
          <a:xfrm>
            <a:off x="659300" y="1736725"/>
            <a:ext cx="8196300" cy="4634700"/>
          </a:xfrm>
          <a:prstGeom prst="rect">
            <a:avLst/>
          </a:prstGeom>
        </p:spPr>
        <p:txBody>
          <a:bodyPr spcFirstLastPara="1" wrap="square" lIns="91425" tIns="45700" rIns="91425" bIns="45700" anchor="t" anchorCtr="0">
            <a:noAutofit/>
          </a:bodyPr>
          <a:lstStyle/>
          <a:p>
            <a:pPr marL="0" lvl="0" indent="0" algn="l" rtl="0">
              <a:lnSpc>
                <a:spcPct val="115000"/>
              </a:lnSpc>
              <a:spcBef>
                <a:spcPts val="480"/>
              </a:spcBef>
              <a:spcAft>
                <a:spcPts val="0"/>
              </a:spcAft>
              <a:buNone/>
            </a:pPr>
            <a:r>
              <a:rPr lang="en-US" sz="2000"/>
              <a:t>What Farm to Early Learning Centers Exist Nationally?</a:t>
            </a:r>
            <a:endParaRPr sz="2000"/>
          </a:p>
          <a:p>
            <a:pPr marL="0" lvl="0" indent="0" algn="l" rtl="0">
              <a:lnSpc>
                <a:spcPct val="115000"/>
              </a:lnSpc>
              <a:spcBef>
                <a:spcPts val="0"/>
              </a:spcBef>
              <a:spcAft>
                <a:spcPts val="0"/>
              </a:spcAft>
              <a:buNone/>
            </a:pPr>
            <a:endParaRPr sz="2000"/>
          </a:p>
          <a:p>
            <a:pPr marL="457200" lvl="0" indent="-355600" algn="l" rtl="0">
              <a:lnSpc>
                <a:spcPct val="115000"/>
              </a:lnSpc>
              <a:spcBef>
                <a:spcPts val="0"/>
              </a:spcBef>
              <a:spcAft>
                <a:spcPts val="0"/>
              </a:spcAft>
              <a:buSzPts val="2000"/>
              <a:buChar char="&gt;"/>
            </a:pPr>
            <a:r>
              <a:rPr lang="en-US" sz="2000" b="0"/>
              <a:t>Colusa Indian Community Hand in Hand Learning Center</a:t>
            </a:r>
            <a:r>
              <a:rPr lang="en-US" sz="2000"/>
              <a:t> </a:t>
            </a:r>
            <a:r>
              <a:rPr lang="en-US" sz="2000" b="0" i="1"/>
              <a:t>Colusa County, CA</a:t>
            </a:r>
            <a:endParaRPr sz="2000" b="0" i="1"/>
          </a:p>
          <a:p>
            <a:pPr marL="457200" lvl="0" indent="-355600" algn="l" rtl="0">
              <a:lnSpc>
                <a:spcPct val="115000"/>
              </a:lnSpc>
              <a:spcBef>
                <a:spcPts val="0"/>
              </a:spcBef>
              <a:spcAft>
                <a:spcPts val="0"/>
              </a:spcAft>
              <a:buSzPts val="2000"/>
              <a:buChar char="&gt;"/>
            </a:pPr>
            <a:r>
              <a:rPr lang="en-US" sz="2000" b="0"/>
              <a:t>Growing Minds Appalachian Sustainable Agriculture Project Farm to School Program</a:t>
            </a:r>
            <a:r>
              <a:rPr lang="en-US" sz="2000"/>
              <a:t> </a:t>
            </a:r>
            <a:r>
              <a:rPr lang="en-US" sz="2000" b="0" i="1"/>
              <a:t>Asheville, North Carolina</a:t>
            </a:r>
            <a:endParaRPr sz="2000" b="0" i="1"/>
          </a:p>
          <a:p>
            <a:pPr marL="457200" lvl="0" indent="-355600" algn="l" rtl="0">
              <a:lnSpc>
                <a:spcPct val="115000"/>
              </a:lnSpc>
              <a:spcBef>
                <a:spcPts val="0"/>
              </a:spcBef>
              <a:spcAft>
                <a:spcPts val="0"/>
              </a:spcAft>
              <a:buSzPts val="2000"/>
              <a:buChar char="&gt;"/>
            </a:pPr>
            <a:r>
              <a:rPr lang="en-US" sz="2000" b="0"/>
              <a:t>Harvest for Healthy Kids</a:t>
            </a:r>
            <a:r>
              <a:rPr lang="en-US" sz="2000"/>
              <a:t> </a:t>
            </a:r>
            <a:r>
              <a:rPr lang="en-US" sz="2000" b="0" i="1"/>
              <a:t>Portland, Oregon</a:t>
            </a:r>
            <a:endParaRPr sz="2000" b="0" i="1"/>
          </a:p>
          <a:p>
            <a:pPr marL="457200" lvl="0" indent="-355600" algn="l" rtl="0">
              <a:lnSpc>
                <a:spcPct val="115000"/>
              </a:lnSpc>
              <a:spcBef>
                <a:spcPts val="0"/>
              </a:spcBef>
              <a:spcAft>
                <a:spcPts val="0"/>
              </a:spcAft>
              <a:buSzPts val="2000"/>
              <a:buChar char="&gt;"/>
            </a:pPr>
            <a:r>
              <a:rPr lang="en-US" sz="2000" b="0"/>
              <a:t>Little Ones Childcare </a:t>
            </a:r>
            <a:r>
              <a:rPr lang="en-US" sz="2000" b="0" i="1"/>
              <a:t>Forest Park, Georgia </a:t>
            </a:r>
            <a:endParaRPr sz="2000" b="0" i="1"/>
          </a:p>
          <a:p>
            <a:pPr marL="457200" lvl="0" indent="-355600" algn="l" rtl="0">
              <a:lnSpc>
                <a:spcPct val="115000"/>
              </a:lnSpc>
              <a:spcBef>
                <a:spcPts val="0"/>
              </a:spcBef>
              <a:spcAft>
                <a:spcPts val="0"/>
              </a:spcAft>
              <a:buSzPts val="2000"/>
              <a:buChar char="&gt;"/>
            </a:pPr>
            <a:r>
              <a:rPr lang="en-US" sz="2000" b="0"/>
              <a:t>North Carolina Farm to Early Care and Education</a:t>
            </a:r>
            <a:r>
              <a:rPr lang="en-US" sz="2000"/>
              <a:t> </a:t>
            </a:r>
            <a:r>
              <a:rPr lang="en-US" sz="2000" b="0" i="1"/>
              <a:t>Raleigh, North Carolina</a:t>
            </a:r>
            <a:endParaRPr sz="2000" b="0" i="1"/>
          </a:p>
          <a:p>
            <a:pPr marL="457200" lvl="0" indent="-355600" algn="l" rtl="0">
              <a:lnSpc>
                <a:spcPct val="115000"/>
              </a:lnSpc>
              <a:spcBef>
                <a:spcPts val="0"/>
              </a:spcBef>
              <a:spcAft>
                <a:spcPts val="0"/>
              </a:spcAft>
              <a:buSzPts val="2000"/>
              <a:buChar char="&gt;"/>
            </a:pPr>
            <a:r>
              <a:rPr lang="en-US" sz="2000" b="0"/>
              <a:t>Sunrise Project</a:t>
            </a:r>
            <a:r>
              <a:rPr lang="en-US" sz="2000"/>
              <a:t> </a:t>
            </a:r>
            <a:r>
              <a:rPr lang="en-US" sz="2000" b="0" i="1"/>
              <a:t>Lawrence, Kansas</a:t>
            </a:r>
            <a:endParaRPr sz="2000" b="0" i="1"/>
          </a:p>
          <a:p>
            <a:pPr marL="457200" lvl="0" indent="-355600" algn="l" rtl="0">
              <a:lnSpc>
                <a:spcPct val="115000"/>
              </a:lnSpc>
              <a:spcBef>
                <a:spcPts val="0"/>
              </a:spcBef>
              <a:spcAft>
                <a:spcPts val="0"/>
              </a:spcAft>
              <a:buSzPts val="2000"/>
              <a:buChar char="&gt;"/>
            </a:pPr>
            <a:r>
              <a:rPr lang="en-US" sz="2000" b="0"/>
              <a:t>Wake County Smart Start </a:t>
            </a:r>
            <a:r>
              <a:rPr lang="en-US" sz="2000" b="0" i="1"/>
              <a:t>Raleigh, North Carolina</a:t>
            </a:r>
            <a:endParaRPr sz="2000" b="0" i="1"/>
          </a:p>
        </p:txBody>
      </p:sp>
      <p:sp>
        <p:nvSpPr>
          <p:cNvPr id="175" name="Google Shape;175;g815b1a4e2b_2_0"/>
          <p:cNvSpPr txBox="1">
            <a:spLocks noGrp="1"/>
          </p:cNvSpPr>
          <p:nvPr>
            <p:ph type="title"/>
          </p:nvPr>
        </p:nvSpPr>
        <p:spPr>
          <a:xfrm>
            <a:off x="671756" y="371511"/>
            <a:ext cx="8183700" cy="992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Literature Review</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815b1a4e2b_0_22"/>
          <p:cNvSpPr txBox="1">
            <a:spLocks noGrp="1"/>
          </p:cNvSpPr>
          <p:nvPr>
            <p:ph type="body" idx="1"/>
          </p:nvPr>
        </p:nvSpPr>
        <p:spPr>
          <a:xfrm>
            <a:off x="671750" y="1566200"/>
            <a:ext cx="5388900" cy="4767000"/>
          </a:xfrm>
          <a:prstGeom prst="rect">
            <a:avLst/>
          </a:prstGeom>
        </p:spPr>
        <p:txBody>
          <a:bodyPr spcFirstLastPara="1" wrap="square" lIns="91425" tIns="45700" rIns="91425" bIns="45700" anchor="t" anchorCtr="0">
            <a:noAutofit/>
          </a:bodyPr>
          <a:lstStyle/>
          <a:p>
            <a:pPr marL="0" lvl="0" indent="0" algn="l" rtl="0">
              <a:lnSpc>
                <a:spcPct val="100000"/>
              </a:lnSpc>
              <a:spcBef>
                <a:spcPts val="480"/>
              </a:spcBef>
              <a:spcAft>
                <a:spcPts val="0"/>
              </a:spcAft>
              <a:buNone/>
            </a:pPr>
            <a:r>
              <a:rPr lang="en-US" sz="1800"/>
              <a:t>Farm to Early Care and Education Overview</a:t>
            </a:r>
            <a:endParaRPr sz="1800"/>
          </a:p>
          <a:p>
            <a:pPr marL="457200" lvl="0" indent="-342900" algn="l" rtl="0">
              <a:lnSpc>
                <a:spcPct val="100000"/>
              </a:lnSpc>
              <a:spcBef>
                <a:spcPts val="480"/>
              </a:spcBef>
              <a:spcAft>
                <a:spcPts val="0"/>
              </a:spcAft>
              <a:buSzPts val="1800"/>
              <a:buChar char="●"/>
            </a:pPr>
            <a:r>
              <a:rPr lang="en-US" sz="1800" b="0"/>
              <a:t>A growing movement with nationwide presence</a:t>
            </a:r>
            <a:endParaRPr sz="1800" b="0"/>
          </a:p>
          <a:p>
            <a:pPr marL="457200" lvl="0" indent="-342900" algn="l" rtl="0">
              <a:lnSpc>
                <a:spcPct val="100000"/>
              </a:lnSpc>
              <a:spcBef>
                <a:spcPts val="0"/>
              </a:spcBef>
              <a:spcAft>
                <a:spcPts val="0"/>
              </a:spcAft>
              <a:buSzPts val="1800"/>
              <a:buChar char="●"/>
            </a:pPr>
            <a:r>
              <a:rPr lang="en-US" sz="1800" b="0"/>
              <a:t>A model comprised of three core components:</a:t>
            </a:r>
            <a:endParaRPr sz="1800" b="0"/>
          </a:p>
          <a:p>
            <a:pPr marL="457200" lvl="0" indent="457200" algn="l" rtl="0">
              <a:lnSpc>
                <a:spcPct val="100000"/>
              </a:lnSpc>
              <a:spcBef>
                <a:spcPts val="0"/>
              </a:spcBef>
              <a:spcAft>
                <a:spcPts val="0"/>
              </a:spcAft>
              <a:buNone/>
            </a:pPr>
            <a:r>
              <a:rPr lang="en-US" sz="1800" b="0" i="1"/>
              <a:t>1) Local food sourcing</a:t>
            </a:r>
            <a:endParaRPr sz="1800" b="0" i="1"/>
          </a:p>
          <a:p>
            <a:pPr marL="457200" lvl="0" indent="457200" algn="l" rtl="0">
              <a:lnSpc>
                <a:spcPct val="100000"/>
              </a:lnSpc>
              <a:spcBef>
                <a:spcPts val="0"/>
              </a:spcBef>
              <a:spcAft>
                <a:spcPts val="0"/>
              </a:spcAft>
              <a:buNone/>
            </a:pPr>
            <a:r>
              <a:rPr lang="en-US" sz="1800" b="0" i="1"/>
              <a:t>2) School-based gardens</a:t>
            </a:r>
            <a:endParaRPr sz="1800" b="0" i="1"/>
          </a:p>
          <a:p>
            <a:pPr marL="457200" lvl="0" indent="457200" algn="l" rtl="0">
              <a:lnSpc>
                <a:spcPct val="100000"/>
              </a:lnSpc>
              <a:spcBef>
                <a:spcPts val="0"/>
              </a:spcBef>
              <a:spcAft>
                <a:spcPts val="0"/>
              </a:spcAft>
              <a:buNone/>
            </a:pPr>
            <a:r>
              <a:rPr lang="en-US" sz="1800" b="0" i="1"/>
              <a:t>3) Food and agricultural education</a:t>
            </a:r>
            <a:endParaRPr sz="1800"/>
          </a:p>
          <a:p>
            <a:pPr marL="0" lvl="0" indent="0" algn="l" rtl="0">
              <a:lnSpc>
                <a:spcPct val="100000"/>
              </a:lnSpc>
              <a:spcBef>
                <a:spcPts val="480"/>
              </a:spcBef>
              <a:spcAft>
                <a:spcPts val="0"/>
              </a:spcAft>
              <a:buNone/>
            </a:pPr>
            <a:r>
              <a:rPr lang="en-US" sz="1800"/>
              <a:t>Why Farm to Early Care and Education?</a:t>
            </a:r>
            <a:endParaRPr sz="1800"/>
          </a:p>
          <a:p>
            <a:pPr marL="457200" lvl="0" indent="-342900" algn="l" rtl="0">
              <a:lnSpc>
                <a:spcPct val="100000"/>
              </a:lnSpc>
              <a:spcBef>
                <a:spcPts val="480"/>
              </a:spcBef>
              <a:spcAft>
                <a:spcPts val="0"/>
              </a:spcAft>
              <a:buSzPts val="1800"/>
              <a:buChar char="●"/>
            </a:pPr>
            <a:r>
              <a:rPr lang="en-US" sz="1800" b="0"/>
              <a:t>Diet quality, healthy behavior change</a:t>
            </a:r>
            <a:endParaRPr sz="1800" b="0"/>
          </a:p>
          <a:p>
            <a:pPr marL="457200" lvl="0" indent="-342900" algn="l" rtl="0">
              <a:lnSpc>
                <a:spcPct val="100000"/>
              </a:lnSpc>
              <a:spcBef>
                <a:spcPts val="0"/>
              </a:spcBef>
              <a:spcAft>
                <a:spcPts val="0"/>
              </a:spcAft>
              <a:buSzPts val="1800"/>
              <a:buChar char="●"/>
            </a:pPr>
            <a:r>
              <a:rPr lang="en-US" sz="1800" b="0"/>
              <a:t>Young children spend a significant amount of time within the early learning center environments</a:t>
            </a:r>
            <a:endParaRPr sz="1800" b="0"/>
          </a:p>
          <a:p>
            <a:pPr marL="457200" lvl="0" indent="-342900" algn="l" rtl="0">
              <a:lnSpc>
                <a:spcPct val="100000"/>
              </a:lnSpc>
              <a:spcBef>
                <a:spcPts val="0"/>
              </a:spcBef>
              <a:spcAft>
                <a:spcPts val="0"/>
              </a:spcAft>
              <a:buSzPts val="1800"/>
              <a:buChar char="●"/>
            </a:pPr>
            <a:r>
              <a:rPr lang="en-US" sz="1800" b="0"/>
              <a:t>Can be adapted to any population</a:t>
            </a:r>
            <a:endParaRPr sz="1800" b="0"/>
          </a:p>
          <a:p>
            <a:pPr marL="457200" lvl="0" indent="-342900" algn="l" rtl="0">
              <a:lnSpc>
                <a:spcPct val="100000"/>
              </a:lnSpc>
              <a:spcBef>
                <a:spcPts val="0"/>
              </a:spcBef>
              <a:spcAft>
                <a:spcPts val="0"/>
              </a:spcAft>
              <a:buSzPts val="1800"/>
              <a:buChar char="●"/>
            </a:pPr>
            <a:r>
              <a:rPr lang="en-US" sz="1800" b="0"/>
              <a:t>Economic growth for farmers</a:t>
            </a:r>
            <a:endParaRPr sz="1800" b="0"/>
          </a:p>
        </p:txBody>
      </p:sp>
      <p:sp>
        <p:nvSpPr>
          <p:cNvPr id="181" name="Google Shape;181;g815b1a4e2b_0_22"/>
          <p:cNvSpPr txBox="1">
            <a:spLocks noGrp="1"/>
          </p:cNvSpPr>
          <p:nvPr>
            <p:ph type="title"/>
          </p:nvPr>
        </p:nvSpPr>
        <p:spPr>
          <a:xfrm>
            <a:off x="671756" y="371511"/>
            <a:ext cx="8183700" cy="992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Literature Review</a:t>
            </a:r>
            <a:endParaRPr/>
          </a:p>
        </p:txBody>
      </p:sp>
      <p:pic>
        <p:nvPicPr>
          <p:cNvPr id="182" name="Google Shape;182;g815b1a4e2b_0_22"/>
          <p:cNvPicPr preferRelativeResize="0"/>
          <p:nvPr/>
        </p:nvPicPr>
        <p:blipFill>
          <a:blip r:embed="rId3">
            <a:alphaModFix/>
          </a:blip>
          <a:stretch>
            <a:fillRect/>
          </a:stretch>
        </p:blipFill>
        <p:spPr>
          <a:xfrm>
            <a:off x="6202202" y="1687150"/>
            <a:ext cx="2533325" cy="2470000"/>
          </a:xfrm>
          <a:prstGeom prst="rect">
            <a:avLst/>
          </a:prstGeom>
          <a:noFill/>
          <a:ln w="9525" cap="flat" cmpd="sng">
            <a:solidFill>
              <a:srgbClr val="695D46"/>
            </a:solidFill>
            <a:prstDash val="solid"/>
            <a:round/>
            <a:headEnd type="none" w="sm" len="sm"/>
            <a:tailEnd type="none" w="sm" len="sm"/>
          </a:ln>
        </p:spPr>
      </p:pic>
      <p:sp>
        <p:nvSpPr>
          <p:cNvPr id="183" name="Google Shape;183;g815b1a4e2b_0_22"/>
          <p:cNvSpPr txBox="1"/>
          <p:nvPr/>
        </p:nvSpPr>
        <p:spPr>
          <a:xfrm>
            <a:off x="6202200" y="4157150"/>
            <a:ext cx="2721000" cy="4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i="1">
                <a:solidFill>
                  <a:schemeClr val="dk2"/>
                </a:solidFill>
              </a:rPr>
              <a:t>Photo courtesy of National Farm to School Network</a:t>
            </a:r>
            <a:endParaRPr sz="1200" i="1">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815b1a4e2b_0_17"/>
          <p:cNvSpPr txBox="1">
            <a:spLocks noGrp="1"/>
          </p:cNvSpPr>
          <p:nvPr>
            <p:ph type="body" idx="1"/>
          </p:nvPr>
        </p:nvSpPr>
        <p:spPr>
          <a:xfrm>
            <a:off x="671750" y="1665238"/>
            <a:ext cx="3637200" cy="4015500"/>
          </a:xfrm>
          <a:prstGeom prst="rect">
            <a:avLst/>
          </a:prstGeom>
        </p:spPr>
        <p:txBody>
          <a:bodyPr spcFirstLastPara="1" wrap="square" lIns="91425" tIns="45700" rIns="91425" bIns="45700" anchor="t" anchorCtr="0">
            <a:noAutofit/>
          </a:bodyPr>
          <a:lstStyle/>
          <a:p>
            <a:pPr marL="0" lvl="0" indent="0" algn="l" rtl="0">
              <a:lnSpc>
                <a:spcPct val="115000"/>
              </a:lnSpc>
              <a:spcBef>
                <a:spcPts val="480"/>
              </a:spcBef>
              <a:spcAft>
                <a:spcPts val="0"/>
              </a:spcAft>
              <a:buNone/>
            </a:pPr>
            <a:r>
              <a:rPr lang="en-US" sz="1800"/>
              <a:t>Impacts of Farm to Early Care and Education</a:t>
            </a:r>
            <a:endParaRPr sz="1800"/>
          </a:p>
          <a:p>
            <a:pPr marL="457200" lvl="0" indent="-342900" algn="l" rtl="0">
              <a:lnSpc>
                <a:spcPct val="115000"/>
              </a:lnSpc>
              <a:spcBef>
                <a:spcPts val="480"/>
              </a:spcBef>
              <a:spcAft>
                <a:spcPts val="0"/>
              </a:spcAft>
              <a:buSzPts val="1800"/>
              <a:buAutoNum type="arabicPeriod"/>
            </a:pPr>
            <a:r>
              <a:rPr lang="en-US" sz="1800" b="0"/>
              <a:t>Increased knowledge of and willingness to try new foods</a:t>
            </a:r>
            <a:r>
              <a:rPr lang="en-US" sz="1800" b="0" i="1" baseline="30000"/>
              <a:t>1,2,3</a:t>
            </a:r>
            <a:endParaRPr sz="1800" b="0"/>
          </a:p>
          <a:p>
            <a:pPr marL="457200" lvl="0" indent="-342900" algn="l" rtl="0">
              <a:lnSpc>
                <a:spcPct val="115000"/>
              </a:lnSpc>
              <a:spcBef>
                <a:spcPts val="0"/>
              </a:spcBef>
              <a:spcAft>
                <a:spcPts val="0"/>
              </a:spcAft>
              <a:buSzPts val="1800"/>
              <a:buAutoNum type="arabicPeriod"/>
            </a:pPr>
            <a:r>
              <a:rPr lang="en-US" sz="1800" b="0"/>
              <a:t>Improvements in diet quality, notably with fruit and vegetable intake</a:t>
            </a:r>
            <a:r>
              <a:rPr lang="en-US" sz="1800" b="0" i="1" baseline="30000"/>
              <a:t>1,2,3</a:t>
            </a:r>
            <a:endParaRPr sz="1800" b="0" i="1" baseline="30000"/>
          </a:p>
          <a:p>
            <a:pPr marL="457200" lvl="0" indent="-342900" algn="l" rtl="0">
              <a:lnSpc>
                <a:spcPct val="115000"/>
              </a:lnSpc>
              <a:spcBef>
                <a:spcPts val="0"/>
              </a:spcBef>
              <a:spcAft>
                <a:spcPts val="0"/>
              </a:spcAft>
              <a:buSzPts val="1800"/>
              <a:buAutoNum type="arabicPeriod"/>
            </a:pPr>
            <a:r>
              <a:rPr lang="en-US" sz="1800" b="0"/>
              <a:t>Relationships between key stakeholders</a:t>
            </a:r>
            <a:r>
              <a:rPr lang="en-US" sz="1800" b="0" i="1" baseline="30000"/>
              <a:t>1,2,3</a:t>
            </a:r>
            <a:endParaRPr sz="1800" b="0"/>
          </a:p>
          <a:p>
            <a:pPr marL="457200" lvl="0" indent="-342900" algn="l" rtl="0">
              <a:lnSpc>
                <a:spcPct val="115000"/>
              </a:lnSpc>
              <a:spcBef>
                <a:spcPts val="0"/>
              </a:spcBef>
              <a:spcAft>
                <a:spcPts val="0"/>
              </a:spcAft>
              <a:buSzPts val="1800"/>
              <a:buAutoNum type="arabicPeriod"/>
            </a:pPr>
            <a:r>
              <a:rPr lang="en-US" sz="1800" b="0"/>
              <a:t>Economic opportunity for farmers</a:t>
            </a:r>
            <a:r>
              <a:rPr lang="en-US" sz="1800" b="0" i="1" baseline="30000"/>
              <a:t>3</a:t>
            </a:r>
            <a:endParaRPr sz="1800" b="0"/>
          </a:p>
          <a:p>
            <a:pPr marL="457200" lvl="0" indent="0" algn="l" rtl="0">
              <a:spcBef>
                <a:spcPts val="480"/>
              </a:spcBef>
              <a:spcAft>
                <a:spcPts val="0"/>
              </a:spcAft>
              <a:buNone/>
            </a:pPr>
            <a:endParaRPr sz="1400"/>
          </a:p>
          <a:p>
            <a:pPr marL="0" lvl="0" indent="0" algn="l" rtl="0">
              <a:spcBef>
                <a:spcPts val="480"/>
              </a:spcBef>
              <a:spcAft>
                <a:spcPts val="0"/>
              </a:spcAft>
              <a:buNone/>
            </a:pPr>
            <a:endParaRPr/>
          </a:p>
        </p:txBody>
      </p:sp>
      <p:sp>
        <p:nvSpPr>
          <p:cNvPr id="189" name="Google Shape;189;g815b1a4e2b_0_17"/>
          <p:cNvSpPr txBox="1">
            <a:spLocks noGrp="1"/>
          </p:cNvSpPr>
          <p:nvPr>
            <p:ph type="title"/>
          </p:nvPr>
        </p:nvSpPr>
        <p:spPr>
          <a:xfrm>
            <a:off x="671756" y="371511"/>
            <a:ext cx="8183700" cy="992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Literature Review</a:t>
            </a:r>
            <a:endParaRPr/>
          </a:p>
        </p:txBody>
      </p:sp>
      <p:sp>
        <p:nvSpPr>
          <p:cNvPr id="190" name="Google Shape;190;g815b1a4e2b_0_17"/>
          <p:cNvSpPr txBox="1"/>
          <p:nvPr/>
        </p:nvSpPr>
        <p:spPr>
          <a:xfrm>
            <a:off x="671750" y="5982375"/>
            <a:ext cx="6417600" cy="71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000" b="1" i="1">
                <a:solidFill>
                  <a:schemeClr val="dk2"/>
                </a:solidFill>
                <a:latin typeface="Open Sans"/>
                <a:ea typeface="Open Sans"/>
                <a:cs typeface="Open Sans"/>
                <a:sym typeface="Open Sans"/>
              </a:rPr>
              <a:t>Literature Key:</a:t>
            </a:r>
            <a:endParaRPr sz="1000" b="1" i="1">
              <a:solidFill>
                <a:schemeClr val="dk2"/>
              </a:solidFill>
              <a:latin typeface="Open Sans"/>
              <a:ea typeface="Open Sans"/>
              <a:cs typeface="Open Sans"/>
              <a:sym typeface="Open Sans"/>
            </a:endParaRPr>
          </a:p>
          <a:p>
            <a:pPr marL="0" lvl="0" indent="0" algn="l" rtl="0">
              <a:lnSpc>
                <a:spcPct val="115000"/>
              </a:lnSpc>
              <a:spcBef>
                <a:spcPts val="0"/>
              </a:spcBef>
              <a:spcAft>
                <a:spcPts val="0"/>
              </a:spcAft>
              <a:buNone/>
            </a:pPr>
            <a:r>
              <a:rPr lang="en-US" sz="1000" i="1">
                <a:solidFill>
                  <a:schemeClr val="dk2"/>
                </a:solidFill>
                <a:latin typeface="Open Sans"/>
                <a:ea typeface="Open Sans"/>
                <a:cs typeface="Open Sans"/>
                <a:sym typeface="Open Sans"/>
              </a:rPr>
              <a:t>1 - Experimental evidence		3 - Position papers &amp; grey literature</a:t>
            </a:r>
            <a:endParaRPr sz="1000" i="1">
              <a:solidFill>
                <a:schemeClr val="dk2"/>
              </a:solidFill>
              <a:latin typeface="Open Sans"/>
              <a:ea typeface="Open Sans"/>
              <a:cs typeface="Open Sans"/>
              <a:sym typeface="Open Sans"/>
            </a:endParaRPr>
          </a:p>
          <a:p>
            <a:pPr marL="0" lvl="0" indent="0" algn="l" rtl="0">
              <a:lnSpc>
                <a:spcPct val="115000"/>
              </a:lnSpc>
              <a:spcBef>
                <a:spcPts val="0"/>
              </a:spcBef>
              <a:spcAft>
                <a:spcPts val="0"/>
              </a:spcAft>
              <a:buNone/>
            </a:pPr>
            <a:r>
              <a:rPr lang="en-US" sz="1000" i="1">
                <a:solidFill>
                  <a:schemeClr val="dk2"/>
                </a:solidFill>
                <a:latin typeface="Open Sans"/>
                <a:ea typeface="Open Sans"/>
                <a:cs typeface="Open Sans"/>
                <a:sym typeface="Open Sans"/>
              </a:rPr>
              <a:t>2 - Observational evidence		4 - Non-traditional literature</a:t>
            </a:r>
            <a:endParaRPr sz="1000" i="1">
              <a:solidFill>
                <a:schemeClr val="dk2"/>
              </a:solidFill>
              <a:latin typeface="Open Sans"/>
              <a:ea typeface="Open Sans"/>
              <a:cs typeface="Open Sans"/>
              <a:sym typeface="Open Sans"/>
            </a:endParaRPr>
          </a:p>
        </p:txBody>
      </p:sp>
      <p:pic>
        <p:nvPicPr>
          <p:cNvPr id="191" name="Google Shape;191;g815b1a4e2b_0_17"/>
          <p:cNvPicPr preferRelativeResize="0"/>
          <p:nvPr/>
        </p:nvPicPr>
        <p:blipFill>
          <a:blip r:embed="rId3">
            <a:alphaModFix/>
          </a:blip>
          <a:stretch>
            <a:fillRect/>
          </a:stretch>
        </p:blipFill>
        <p:spPr>
          <a:xfrm>
            <a:off x="4682100" y="1736725"/>
            <a:ext cx="4024125" cy="2682750"/>
          </a:xfrm>
          <a:prstGeom prst="rect">
            <a:avLst/>
          </a:prstGeom>
          <a:noFill/>
          <a:ln w="9525" cap="flat" cmpd="sng">
            <a:solidFill>
              <a:srgbClr val="695D46"/>
            </a:solidFill>
            <a:prstDash val="solid"/>
            <a:round/>
            <a:headEnd type="none" w="sm" len="sm"/>
            <a:tailEnd type="none" w="sm" len="sm"/>
          </a:ln>
        </p:spPr>
      </p:pic>
      <p:sp>
        <p:nvSpPr>
          <p:cNvPr id="192" name="Google Shape;192;g815b1a4e2b_0_17"/>
          <p:cNvSpPr txBox="1"/>
          <p:nvPr/>
        </p:nvSpPr>
        <p:spPr>
          <a:xfrm>
            <a:off x="4682100" y="4419475"/>
            <a:ext cx="3775800" cy="4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i="1">
                <a:solidFill>
                  <a:schemeClr val="dk2"/>
                </a:solidFill>
              </a:rPr>
              <a:t>Photo courtesy of Flickr, labeled for non-commercial reuse</a:t>
            </a:r>
            <a:endParaRPr sz="1200" i="1">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g714630a3e1_0_7"/>
          <p:cNvSpPr txBox="1">
            <a:spLocks noGrp="1"/>
          </p:cNvSpPr>
          <p:nvPr>
            <p:ph type="title"/>
          </p:nvPr>
        </p:nvSpPr>
        <p:spPr>
          <a:xfrm>
            <a:off x="671757" y="1167124"/>
            <a:ext cx="6972300" cy="2641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Introduction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815b1a4e2b_0_12"/>
          <p:cNvSpPr txBox="1">
            <a:spLocks noGrp="1"/>
          </p:cNvSpPr>
          <p:nvPr>
            <p:ph type="body" idx="1"/>
          </p:nvPr>
        </p:nvSpPr>
        <p:spPr>
          <a:xfrm>
            <a:off x="671750" y="1534675"/>
            <a:ext cx="4748550" cy="4156500"/>
          </a:xfrm>
          <a:prstGeom prst="rect">
            <a:avLst/>
          </a:prstGeom>
        </p:spPr>
        <p:txBody>
          <a:bodyPr spcFirstLastPara="1" wrap="square" lIns="91425" tIns="45700" rIns="91425" bIns="45700" anchor="t" anchorCtr="0">
            <a:noAutofit/>
          </a:bodyPr>
          <a:lstStyle/>
          <a:p>
            <a:pPr marL="0" lvl="0" indent="0" algn="l" rtl="0">
              <a:lnSpc>
                <a:spcPct val="115000"/>
              </a:lnSpc>
              <a:spcBef>
                <a:spcPts val="480"/>
              </a:spcBef>
              <a:spcAft>
                <a:spcPts val="0"/>
              </a:spcAft>
              <a:buNone/>
            </a:pPr>
            <a:r>
              <a:rPr lang="en-US" sz="1600" i="1" dirty="0"/>
              <a:t>Challenge 1: Lack of resources such as time, labor, training, knowledge, and funding</a:t>
            </a:r>
            <a:r>
              <a:rPr lang="en-US" sz="1600" i="1" baseline="30000" dirty="0"/>
              <a:t>1,2,3,4</a:t>
            </a:r>
            <a:endParaRPr sz="1600" i="1" baseline="30000" dirty="0"/>
          </a:p>
          <a:p>
            <a:pPr marL="457200" lvl="0" indent="-330200" algn="l" rtl="0">
              <a:lnSpc>
                <a:spcPct val="115000"/>
              </a:lnSpc>
              <a:spcBef>
                <a:spcPts val="480"/>
              </a:spcBef>
              <a:spcAft>
                <a:spcPts val="0"/>
              </a:spcAft>
              <a:buSzPts val="1600"/>
              <a:buChar char="&gt;"/>
            </a:pPr>
            <a:r>
              <a:rPr lang="en-US" sz="1600" b="0" dirty="0"/>
              <a:t>Use established curriculum</a:t>
            </a:r>
            <a:r>
              <a:rPr lang="en-US" sz="1600" b="0" baseline="30000" dirty="0"/>
              <a:t>1,2,3</a:t>
            </a:r>
            <a:endParaRPr sz="1600" b="0" dirty="0"/>
          </a:p>
          <a:p>
            <a:pPr marL="457200" lvl="0" indent="-330200" algn="l" rtl="0">
              <a:lnSpc>
                <a:spcPct val="115000"/>
              </a:lnSpc>
              <a:spcBef>
                <a:spcPts val="0"/>
              </a:spcBef>
              <a:spcAft>
                <a:spcPts val="0"/>
              </a:spcAft>
              <a:buSzPts val="1600"/>
              <a:buChar char="&gt;"/>
            </a:pPr>
            <a:r>
              <a:rPr lang="en-US" sz="1600" b="0" dirty="0"/>
              <a:t>Collaborate  with subject matter experts</a:t>
            </a:r>
            <a:r>
              <a:rPr lang="en-US" sz="1600" b="0" baseline="30000" dirty="0"/>
              <a:t>1,2,3,4</a:t>
            </a:r>
            <a:endParaRPr sz="1600" b="0" dirty="0"/>
          </a:p>
          <a:p>
            <a:pPr marL="457200" lvl="0" indent="-330200" algn="l" rtl="0">
              <a:lnSpc>
                <a:spcPct val="115000"/>
              </a:lnSpc>
              <a:spcBef>
                <a:spcPts val="0"/>
              </a:spcBef>
              <a:spcAft>
                <a:spcPts val="0"/>
              </a:spcAft>
              <a:buSzPts val="1600"/>
              <a:buChar char="&gt;"/>
            </a:pPr>
            <a:r>
              <a:rPr lang="en-US" sz="1600" b="0" dirty="0"/>
              <a:t>Cut costs during procurement</a:t>
            </a:r>
            <a:r>
              <a:rPr lang="en-US" sz="1600" b="0" baseline="30000" dirty="0"/>
              <a:t>3</a:t>
            </a:r>
            <a:endParaRPr sz="1600" b="0" dirty="0"/>
          </a:p>
          <a:p>
            <a:pPr marL="457200" lvl="0" indent="-330200" algn="l" rtl="0">
              <a:lnSpc>
                <a:spcPct val="115000"/>
              </a:lnSpc>
              <a:spcBef>
                <a:spcPts val="0"/>
              </a:spcBef>
              <a:spcAft>
                <a:spcPts val="0"/>
              </a:spcAft>
              <a:buSzPts val="1600"/>
              <a:buChar char="&gt;"/>
            </a:pPr>
            <a:r>
              <a:rPr lang="en-US" sz="1600" b="0" dirty="0"/>
              <a:t>Provide ongoing training for teachers and staff</a:t>
            </a:r>
            <a:r>
              <a:rPr lang="en-US" sz="1600" b="0" baseline="30000" dirty="0"/>
              <a:t>2,3,4</a:t>
            </a:r>
            <a:endParaRPr sz="1600" b="0" i="1" dirty="0"/>
          </a:p>
          <a:p>
            <a:pPr marL="457200" lvl="0" indent="0" algn="l" rtl="0">
              <a:lnSpc>
                <a:spcPct val="115000"/>
              </a:lnSpc>
              <a:spcBef>
                <a:spcPts val="1000"/>
              </a:spcBef>
              <a:spcAft>
                <a:spcPts val="0"/>
              </a:spcAft>
              <a:buNone/>
            </a:pPr>
            <a:endParaRPr sz="1600" i="1" dirty="0"/>
          </a:p>
          <a:p>
            <a:pPr marL="0" lvl="0" indent="0" algn="l" rtl="0">
              <a:lnSpc>
                <a:spcPct val="115000"/>
              </a:lnSpc>
              <a:spcBef>
                <a:spcPts val="480"/>
              </a:spcBef>
              <a:spcAft>
                <a:spcPts val="0"/>
              </a:spcAft>
              <a:buNone/>
            </a:pPr>
            <a:r>
              <a:rPr lang="en-US" sz="1600" i="1" dirty="0"/>
              <a:t>Challenge 2: Program participation and engagement among parents and children</a:t>
            </a:r>
            <a:r>
              <a:rPr lang="en-US" sz="1600" i="1" baseline="30000" dirty="0"/>
              <a:t>1,2,3,4</a:t>
            </a:r>
            <a:endParaRPr sz="1600" i="1" dirty="0"/>
          </a:p>
          <a:p>
            <a:pPr marL="457200" lvl="0" indent="-330200" algn="l" rtl="0">
              <a:lnSpc>
                <a:spcPct val="115000"/>
              </a:lnSpc>
              <a:spcBef>
                <a:spcPts val="480"/>
              </a:spcBef>
              <a:spcAft>
                <a:spcPts val="0"/>
              </a:spcAft>
              <a:buSzPts val="1600"/>
              <a:buChar char="&gt;"/>
            </a:pPr>
            <a:r>
              <a:rPr lang="en-US" sz="1600" b="0" dirty="0"/>
              <a:t>Use active curricula developed for children</a:t>
            </a:r>
            <a:r>
              <a:rPr lang="en-US" sz="1600" b="0" baseline="30000" dirty="0"/>
              <a:t>1,2,3,4</a:t>
            </a:r>
            <a:endParaRPr sz="1600" b="0" baseline="30000" dirty="0"/>
          </a:p>
          <a:p>
            <a:pPr marL="457200" lvl="0" indent="-330200" algn="l" rtl="0">
              <a:lnSpc>
                <a:spcPct val="115000"/>
              </a:lnSpc>
              <a:spcBef>
                <a:spcPts val="0"/>
              </a:spcBef>
              <a:spcAft>
                <a:spcPts val="0"/>
              </a:spcAft>
              <a:buSzPts val="1600"/>
              <a:buChar char="&gt;"/>
            </a:pPr>
            <a:r>
              <a:rPr lang="en-US" sz="1600" b="0" dirty="0"/>
              <a:t>Engage parents with a variety of communication</a:t>
            </a:r>
            <a:r>
              <a:rPr lang="en-US" sz="1600" b="0" baseline="30000" dirty="0"/>
              <a:t>1,2,3,4</a:t>
            </a:r>
            <a:endParaRPr sz="1600" b="0" dirty="0"/>
          </a:p>
        </p:txBody>
      </p:sp>
      <p:sp>
        <p:nvSpPr>
          <p:cNvPr id="198" name="Google Shape;198;g815b1a4e2b_0_12"/>
          <p:cNvSpPr txBox="1">
            <a:spLocks noGrp="1"/>
          </p:cNvSpPr>
          <p:nvPr>
            <p:ph type="title"/>
          </p:nvPr>
        </p:nvSpPr>
        <p:spPr>
          <a:xfrm>
            <a:off x="671756" y="371511"/>
            <a:ext cx="8183700" cy="992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Literature Review</a:t>
            </a:r>
            <a:endParaRPr/>
          </a:p>
        </p:txBody>
      </p:sp>
      <p:sp>
        <p:nvSpPr>
          <p:cNvPr id="199" name="Google Shape;199;g815b1a4e2b_0_12"/>
          <p:cNvSpPr txBox="1"/>
          <p:nvPr/>
        </p:nvSpPr>
        <p:spPr>
          <a:xfrm>
            <a:off x="671750" y="6145200"/>
            <a:ext cx="6417600" cy="71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000" b="1" i="1">
                <a:solidFill>
                  <a:schemeClr val="dk2"/>
                </a:solidFill>
                <a:latin typeface="Open Sans"/>
                <a:ea typeface="Open Sans"/>
                <a:cs typeface="Open Sans"/>
                <a:sym typeface="Open Sans"/>
              </a:rPr>
              <a:t>Literature Key:</a:t>
            </a:r>
            <a:endParaRPr sz="1000" b="1" i="1">
              <a:solidFill>
                <a:schemeClr val="dk2"/>
              </a:solidFill>
              <a:latin typeface="Open Sans"/>
              <a:ea typeface="Open Sans"/>
              <a:cs typeface="Open Sans"/>
              <a:sym typeface="Open Sans"/>
            </a:endParaRPr>
          </a:p>
          <a:p>
            <a:pPr marL="0" lvl="0" indent="0" algn="l" rtl="0">
              <a:lnSpc>
                <a:spcPct val="115000"/>
              </a:lnSpc>
              <a:spcBef>
                <a:spcPts val="0"/>
              </a:spcBef>
              <a:spcAft>
                <a:spcPts val="0"/>
              </a:spcAft>
              <a:buNone/>
            </a:pPr>
            <a:r>
              <a:rPr lang="en-US" sz="1000" i="1">
                <a:solidFill>
                  <a:schemeClr val="dk2"/>
                </a:solidFill>
                <a:latin typeface="Open Sans"/>
                <a:ea typeface="Open Sans"/>
                <a:cs typeface="Open Sans"/>
                <a:sym typeface="Open Sans"/>
              </a:rPr>
              <a:t>1 - Experimental evidence		3 - Position papers &amp; grey literature</a:t>
            </a:r>
            <a:endParaRPr sz="1000" i="1">
              <a:solidFill>
                <a:schemeClr val="dk2"/>
              </a:solidFill>
              <a:latin typeface="Open Sans"/>
              <a:ea typeface="Open Sans"/>
              <a:cs typeface="Open Sans"/>
              <a:sym typeface="Open Sans"/>
            </a:endParaRPr>
          </a:p>
          <a:p>
            <a:pPr marL="0" lvl="0" indent="0" algn="l" rtl="0">
              <a:lnSpc>
                <a:spcPct val="115000"/>
              </a:lnSpc>
              <a:spcBef>
                <a:spcPts val="0"/>
              </a:spcBef>
              <a:spcAft>
                <a:spcPts val="0"/>
              </a:spcAft>
              <a:buNone/>
            </a:pPr>
            <a:r>
              <a:rPr lang="en-US" sz="1000" i="1">
                <a:solidFill>
                  <a:schemeClr val="dk2"/>
                </a:solidFill>
                <a:latin typeface="Open Sans"/>
                <a:ea typeface="Open Sans"/>
                <a:cs typeface="Open Sans"/>
                <a:sym typeface="Open Sans"/>
              </a:rPr>
              <a:t>2 - Observational evidence		4 - Non-traditional literature</a:t>
            </a:r>
            <a:endParaRPr sz="1000" i="1">
              <a:solidFill>
                <a:schemeClr val="dk2"/>
              </a:solidFill>
              <a:latin typeface="Open Sans"/>
              <a:ea typeface="Open Sans"/>
              <a:cs typeface="Open Sans"/>
              <a:sym typeface="Open Sans"/>
            </a:endParaRPr>
          </a:p>
        </p:txBody>
      </p:sp>
      <p:pic>
        <p:nvPicPr>
          <p:cNvPr id="200" name="Google Shape;200;g815b1a4e2b_0_12"/>
          <p:cNvPicPr preferRelativeResize="0"/>
          <p:nvPr/>
        </p:nvPicPr>
        <p:blipFill>
          <a:blip r:embed="rId3">
            <a:alphaModFix/>
          </a:blip>
          <a:stretch>
            <a:fillRect/>
          </a:stretch>
        </p:blipFill>
        <p:spPr>
          <a:xfrm>
            <a:off x="5420300" y="1821875"/>
            <a:ext cx="3435153" cy="1815125"/>
          </a:xfrm>
          <a:prstGeom prst="rect">
            <a:avLst/>
          </a:prstGeom>
          <a:noFill/>
          <a:ln w="9525" cap="flat" cmpd="sng">
            <a:solidFill>
              <a:srgbClr val="695D46"/>
            </a:solidFill>
            <a:prstDash val="solid"/>
            <a:round/>
            <a:headEnd type="none" w="sm" len="sm"/>
            <a:tailEnd type="none" w="sm" len="sm"/>
          </a:ln>
        </p:spPr>
      </p:pic>
      <p:sp>
        <p:nvSpPr>
          <p:cNvPr id="201" name="Google Shape;201;g815b1a4e2b_0_12"/>
          <p:cNvSpPr txBox="1"/>
          <p:nvPr/>
        </p:nvSpPr>
        <p:spPr>
          <a:xfrm>
            <a:off x="5420300" y="3561275"/>
            <a:ext cx="3961200" cy="4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i="1">
                <a:solidFill>
                  <a:schemeClr val="dk2"/>
                </a:solidFill>
              </a:rPr>
              <a:t>Photo courtesy of Harvest for Healthy Kids, www.harvestforhealthykids.org</a:t>
            </a:r>
            <a:endParaRPr sz="1200" i="1">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815b1a4e2b_0_7"/>
          <p:cNvSpPr txBox="1">
            <a:spLocks noGrp="1"/>
          </p:cNvSpPr>
          <p:nvPr>
            <p:ph type="body" idx="1"/>
          </p:nvPr>
        </p:nvSpPr>
        <p:spPr>
          <a:xfrm>
            <a:off x="659300" y="1736725"/>
            <a:ext cx="5256900" cy="4585200"/>
          </a:xfrm>
          <a:prstGeom prst="rect">
            <a:avLst/>
          </a:prstGeom>
        </p:spPr>
        <p:txBody>
          <a:bodyPr spcFirstLastPara="1" wrap="square" lIns="91425" tIns="45700" rIns="91425" bIns="45700" anchor="t" anchorCtr="0">
            <a:noAutofit/>
          </a:bodyPr>
          <a:lstStyle/>
          <a:p>
            <a:pPr marL="0" lvl="0" indent="0" algn="l" rtl="0">
              <a:lnSpc>
                <a:spcPct val="115000"/>
              </a:lnSpc>
              <a:spcBef>
                <a:spcPts val="480"/>
              </a:spcBef>
              <a:spcAft>
                <a:spcPts val="0"/>
              </a:spcAft>
              <a:buNone/>
            </a:pPr>
            <a:r>
              <a:rPr lang="en-US" sz="1600" i="1"/>
              <a:t>Challenge 3: Reliability, economic feasibility, and logistics with local procurement</a:t>
            </a:r>
            <a:r>
              <a:rPr lang="en-US" sz="1600" i="1" baseline="30000"/>
              <a:t>1,2,3,4</a:t>
            </a:r>
            <a:endParaRPr sz="1600" i="1"/>
          </a:p>
          <a:p>
            <a:pPr marL="457200" lvl="0" indent="-330200" algn="l" rtl="0">
              <a:lnSpc>
                <a:spcPct val="115000"/>
              </a:lnSpc>
              <a:spcBef>
                <a:spcPts val="480"/>
              </a:spcBef>
              <a:spcAft>
                <a:spcPts val="0"/>
              </a:spcAft>
              <a:buSzPts val="1600"/>
              <a:buChar char="&gt;"/>
            </a:pPr>
            <a:r>
              <a:rPr lang="en-US" sz="1600" b="0"/>
              <a:t>Strategic partnerships for procurement</a:t>
            </a:r>
            <a:r>
              <a:rPr lang="en-US" sz="1600" b="0" baseline="30000"/>
              <a:t>2,3</a:t>
            </a:r>
            <a:endParaRPr sz="1600" b="0"/>
          </a:p>
          <a:p>
            <a:pPr marL="457200" lvl="0" indent="-330200" algn="l" rtl="0">
              <a:lnSpc>
                <a:spcPct val="115000"/>
              </a:lnSpc>
              <a:spcBef>
                <a:spcPts val="0"/>
              </a:spcBef>
              <a:spcAft>
                <a:spcPts val="0"/>
              </a:spcAft>
              <a:buSzPts val="1600"/>
              <a:buChar char="&gt;"/>
            </a:pPr>
            <a:r>
              <a:rPr lang="en-US" sz="1600" b="0"/>
              <a:t>Prioritize relationship with farmers</a:t>
            </a:r>
            <a:r>
              <a:rPr lang="en-US" sz="1600" b="0" baseline="30000"/>
              <a:t>2,3,4</a:t>
            </a:r>
            <a:endParaRPr sz="1600" b="0"/>
          </a:p>
          <a:p>
            <a:pPr marL="457200" lvl="0" indent="-330200" algn="l" rtl="0">
              <a:lnSpc>
                <a:spcPct val="115000"/>
              </a:lnSpc>
              <a:spcBef>
                <a:spcPts val="0"/>
              </a:spcBef>
              <a:spcAft>
                <a:spcPts val="0"/>
              </a:spcAft>
              <a:buSzPts val="1600"/>
              <a:buChar char="&gt;"/>
            </a:pPr>
            <a:r>
              <a:rPr lang="en-US" sz="1600" b="0"/>
              <a:t>Consider alternate food procurement and preparation strategies</a:t>
            </a:r>
            <a:r>
              <a:rPr lang="en-US" sz="1600" b="0" baseline="30000"/>
              <a:t>4</a:t>
            </a:r>
            <a:endParaRPr sz="1600" b="0"/>
          </a:p>
          <a:p>
            <a:pPr marL="0" lvl="0" indent="0" algn="l" rtl="0">
              <a:lnSpc>
                <a:spcPct val="115000"/>
              </a:lnSpc>
              <a:spcBef>
                <a:spcPts val="1000"/>
              </a:spcBef>
              <a:spcAft>
                <a:spcPts val="0"/>
              </a:spcAft>
              <a:buNone/>
            </a:pPr>
            <a:endParaRPr sz="1600" i="1"/>
          </a:p>
          <a:p>
            <a:pPr marL="0" lvl="0" indent="0" algn="l" rtl="0">
              <a:lnSpc>
                <a:spcPct val="115000"/>
              </a:lnSpc>
              <a:spcBef>
                <a:spcPts val="480"/>
              </a:spcBef>
              <a:spcAft>
                <a:spcPts val="0"/>
              </a:spcAft>
              <a:buNone/>
            </a:pPr>
            <a:r>
              <a:rPr lang="en-US" sz="1600" i="1"/>
              <a:t>Challenge 4: Structural barriers from lack of system-wide investment or health-promoting policies</a:t>
            </a:r>
            <a:r>
              <a:rPr lang="en-US" sz="1600" i="1" baseline="30000"/>
              <a:t>2,3,4</a:t>
            </a:r>
            <a:endParaRPr sz="1600" i="1"/>
          </a:p>
          <a:p>
            <a:pPr marL="457200" lvl="0" indent="-330200" algn="l" rtl="0">
              <a:lnSpc>
                <a:spcPct val="115000"/>
              </a:lnSpc>
              <a:spcBef>
                <a:spcPts val="480"/>
              </a:spcBef>
              <a:spcAft>
                <a:spcPts val="0"/>
              </a:spcAft>
              <a:buSzPts val="1600"/>
              <a:buChar char="&gt;"/>
            </a:pPr>
            <a:r>
              <a:rPr lang="en-US" sz="1600" b="0"/>
              <a:t>Encourage local and state policies that incentivize Farm to early learning centers</a:t>
            </a:r>
            <a:r>
              <a:rPr lang="en-US" sz="1600" b="0" baseline="30000"/>
              <a:t>3,4</a:t>
            </a:r>
            <a:endParaRPr sz="1600" b="0"/>
          </a:p>
          <a:p>
            <a:pPr marL="457200" lvl="0" indent="-330200" algn="l" rtl="0">
              <a:lnSpc>
                <a:spcPct val="115000"/>
              </a:lnSpc>
              <a:spcBef>
                <a:spcPts val="0"/>
              </a:spcBef>
              <a:spcAft>
                <a:spcPts val="0"/>
              </a:spcAft>
              <a:buSzPts val="1600"/>
              <a:buChar char="&gt;"/>
            </a:pPr>
            <a:r>
              <a:rPr lang="en-US" sz="1600" b="0"/>
              <a:t>NFSN tool for addressing injustice and racism</a:t>
            </a:r>
            <a:r>
              <a:rPr lang="en-US" sz="1600" b="0" baseline="30000"/>
              <a:t>3</a:t>
            </a:r>
            <a:endParaRPr sz="1600" b="0"/>
          </a:p>
        </p:txBody>
      </p:sp>
      <p:sp>
        <p:nvSpPr>
          <p:cNvPr id="207" name="Google Shape;207;g815b1a4e2b_0_7"/>
          <p:cNvSpPr txBox="1">
            <a:spLocks noGrp="1"/>
          </p:cNvSpPr>
          <p:nvPr>
            <p:ph type="title"/>
          </p:nvPr>
        </p:nvSpPr>
        <p:spPr>
          <a:xfrm>
            <a:off x="671756" y="371511"/>
            <a:ext cx="8183700" cy="992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Literature Review</a:t>
            </a:r>
            <a:endParaRPr/>
          </a:p>
        </p:txBody>
      </p:sp>
      <p:sp>
        <p:nvSpPr>
          <p:cNvPr id="208" name="Google Shape;208;g815b1a4e2b_0_7"/>
          <p:cNvSpPr txBox="1"/>
          <p:nvPr/>
        </p:nvSpPr>
        <p:spPr>
          <a:xfrm>
            <a:off x="671750" y="5928800"/>
            <a:ext cx="6417600" cy="71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000" b="1" i="1">
                <a:solidFill>
                  <a:schemeClr val="dk2"/>
                </a:solidFill>
                <a:latin typeface="Open Sans"/>
                <a:ea typeface="Open Sans"/>
                <a:cs typeface="Open Sans"/>
                <a:sym typeface="Open Sans"/>
              </a:rPr>
              <a:t>Literature Key:</a:t>
            </a:r>
            <a:endParaRPr sz="1000" b="1" i="1">
              <a:solidFill>
                <a:schemeClr val="dk2"/>
              </a:solidFill>
              <a:latin typeface="Open Sans"/>
              <a:ea typeface="Open Sans"/>
              <a:cs typeface="Open Sans"/>
              <a:sym typeface="Open Sans"/>
            </a:endParaRPr>
          </a:p>
          <a:p>
            <a:pPr marL="0" lvl="0" indent="0" algn="l" rtl="0">
              <a:lnSpc>
                <a:spcPct val="115000"/>
              </a:lnSpc>
              <a:spcBef>
                <a:spcPts val="0"/>
              </a:spcBef>
              <a:spcAft>
                <a:spcPts val="0"/>
              </a:spcAft>
              <a:buNone/>
            </a:pPr>
            <a:r>
              <a:rPr lang="en-US" sz="1000" i="1">
                <a:solidFill>
                  <a:schemeClr val="dk2"/>
                </a:solidFill>
                <a:latin typeface="Open Sans"/>
                <a:ea typeface="Open Sans"/>
                <a:cs typeface="Open Sans"/>
                <a:sym typeface="Open Sans"/>
              </a:rPr>
              <a:t>1 - Experimental evidence		3 - Position papers &amp; grey literature</a:t>
            </a:r>
            <a:endParaRPr sz="1000" i="1">
              <a:solidFill>
                <a:schemeClr val="dk2"/>
              </a:solidFill>
              <a:latin typeface="Open Sans"/>
              <a:ea typeface="Open Sans"/>
              <a:cs typeface="Open Sans"/>
              <a:sym typeface="Open Sans"/>
            </a:endParaRPr>
          </a:p>
          <a:p>
            <a:pPr marL="0" lvl="0" indent="0" algn="l" rtl="0">
              <a:lnSpc>
                <a:spcPct val="115000"/>
              </a:lnSpc>
              <a:spcBef>
                <a:spcPts val="0"/>
              </a:spcBef>
              <a:spcAft>
                <a:spcPts val="0"/>
              </a:spcAft>
              <a:buNone/>
            </a:pPr>
            <a:r>
              <a:rPr lang="en-US" sz="1000" i="1">
                <a:solidFill>
                  <a:schemeClr val="dk2"/>
                </a:solidFill>
                <a:latin typeface="Open Sans"/>
                <a:ea typeface="Open Sans"/>
                <a:cs typeface="Open Sans"/>
                <a:sym typeface="Open Sans"/>
              </a:rPr>
              <a:t>2 - Observational evidence		4 - Non-traditional literature</a:t>
            </a:r>
            <a:endParaRPr sz="1000" i="1">
              <a:solidFill>
                <a:schemeClr val="dk2"/>
              </a:solidFill>
              <a:latin typeface="Open Sans"/>
              <a:ea typeface="Open Sans"/>
              <a:cs typeface="Open Sans"/>
              <a:sym typeface="Open Sans"/>
            </a:endParaRPr>
          </a:p>
        </p:txBody>
      </p:sp>
      <p:sp>
        <p:nvSpPr>
          <p:cNvPr id="209" name="Google Shape;209;g815b1a4e2b_0_7"/>
          <p:cNvSpPr txBox="1"/>
          <p:nvPr/>
        </p:nvSpPr>
        <p:spPr>
          <a:xfrm>
            <a:off x="6000335" y="4447775"/>
            <a:ext cx="2560800" cy="46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i="1">
                <a:solidFill>
                  <a:schemeClr val="dk2"/>
                </a:solidFill>
              </a:rPr>
              <a:t>Photo courtesy of National Farm to School Network</a:t>
            </a:r>
            <a:endParaRPr sz="1200" i="1">
              <a:solidFill>
                <a:schemeClr val="dk2"/>
              </a:solidFill>
            </a:endParaRPr>
          </a:p>
        </p:txBody>
      </p:sp>
      <p:pic>
        <p:nvPicPr>
          <p:cNvPr id="210" name="Google Shape;210;g815b1a4e2b_0_7"/>
          <p:cNvPicPr preferRelativeResize="0"/>
          <p:nvPr/>
        </p:nvPicPr>
        <p:blipFill>
          <a:blip r:embed="rId3">
            <a:alphaModFix/>
          </a:blip>
          <a:stretch>
            <a:fillRect/>
          </a:stretch>
        </p:blipFill>
        <p:spPr>
          <a:xfrm>
            <a:off x="5989449" y="1574475"/>
            <a:ext cx="2873300" cy="2873300"/>
          </a:xfrm>
          <a:prstGeom prst="rect">
            <a:avLst/>
          </a:prstGeom>
          <a:noFill/>
          <a:ln w="9525" cap="flat" cmpd="sng">
            <a:solidFill>
              <a:srgbClr val="695D46"/>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815b1a4e2b_0_52"/>
          <p:cNvSpPr txBox="1">
            <a:spLocks noGrp="1"/>
          </p:cNvSpPr>
          <p:nvPr>
            <p:ph type="body" idx="1"/>
          </p:nvPr>
        </p:nvSpPr>
        <p:spPr>
          <a:xfrm>
            <a:off x="571450" y="1428250"/>
            <a:ext cx="5100746" cy="4585200"/>
          </a:xfrm>
          <a:prstGeom prst="rect">
            <a:avLst/>
          </a:prstGeom>
        </p:spPr>
        <p:txBody>
          <a:bodyPr spcFirstLastPara="1" wrap="square" lIns="91425" tIns="45700" rIns="91425" bIns="45700" anchor="t" anchorCtr="0">
            <a:noAutofit/>
          </a:bodyPr>
          <a:lstStyle/>
          <a:p>
            <a:pPr marL="0" lvl="0" indent="0" algn="l" rtl="0">
              <a:lnSpc>
                <a:spcPct val="115000"/>
              </a:lnSpc>
              <a:spcBef>
                <a:spcPts val="480"/>
              </a:spcBef>
              <a:spcAft>
                <a:spcPts val="0"/>
              </a:spcAft>
              <a:buNone/>
            </a:pPr>
            <a:r>
              <a:rPr lang="en-US" sz="1550" i="1" dirty="0"/>
              <a:t>Challenge 5: Seasonality of produce</a:t>
            </a:r>
            <a:r>
              <a:rPr lang="en-US" sz="1550" i="1" baseline="30000" dirty="0"/>
              <a:t>1,2,3</a:t>
            </a:r>
            <a:endParaRPr sz="1550" i="1" dirty="0"/>
          </a:p>
          <a:p>
            <a:pPr marL="457200" lvl="0" indent="-327025" algn="l" rtl="0">
              <a:lnSpc>
                <a:spcPct val="115000"/>
              </a:lnSpc>
              <a:spcBef>
                <a:spcPts val="480"/>
              </a:spcBef>
              <a:spcAft>
                <a:spcPts val="0"/>
              </a:spcAft>
              <a:buSzPts val="1550"/>
              <a:buChar char="&gt;"/>
            </a:pPr>
            <a:r>
              <a:rPr lang="en-US" sz="1550" b="0" dirty="0"/>
              <a:t>Educate staff, parents, and children on seasonal availability</a:t>
            </a:r>
            <a:r>
              <a:rPr lang="en-US" sz="1550" b="0" baseline="30000" dirty="0"/>
              <a:t>2,3</a:t>
            </a:r>
            <a:endParaRPr sz="1550" b="0" dirty="0"/>
          </a:p>
          <a:p>
            <a:pPr marL="457200" lvl="0" indent="-327025" algn="l" rtl="0">
              <a:lnSpc>
                <a:spcPct val="115000"/>
              </a:lnSpc>
              <a:spcBef>
                <a:spcPts val="0"/>
              </a:spcBef>
              <a:spcAft>
                <a:spcPts val="0"/>
              </a:spcAft>
              <a:buSzPts val="1550"/>
              <a:buChar char="&gt;"/>
            </a:pPr>
            <a:r>
              <a:rPr lang="en-US" sz="1550" b="0" dirty="0"/>
              <a:t>Procure non-produce items</a:t>
            </a:r>
            <a:r>
              <a:rPr lang="en-US" sz="1550" b="0" baseline="30000" dirty="0"/>
              <a:t>3</a:t>
            </a:r>
            <a:endParaRPr sz="1550" b="0" i="1" dirty="0"/>
          </a:p>
          <a:p>
            <a:pPr marL="0" lvl="0" indent="0" algn="l" rtl="0">
              <a:lnSpc>
                <a:spcPct val="115000"/>
              </a:lnSpc>
              <a:spcBef>
                <a:spcPts val="1000"/>
              </a:spcBef>
              <a:spcAft>
                <a:spcPts val="0"/>
              </a:spcAft>
              <a:buNone/>
            </a:pPr>
            <a:endParaRPr sz="1550" i="1" dirty="0"/>
          </a:p>
          <a:p>
            <a:pPr marL="0" lvl="0" indent="0" algn="l" rtl="0">
              <a:lnSpc>
                <a:spcPct val="115000"/>
              </a:lnSpc>
              <a:spcBef>
                <a:spcPts val="480"/>
              </a:spcBef>
              <a:spcAft>
                <a:spcPts val="0"/>
              </a:spcAft>
              <a:buNone/>
            </a:pPr>
            <a:r>
              <a:rPr lang="en-US" sz="1550" i="1" dirty="0"/>
              <a:t>Challenge 6: Unwillingness to try new fruits and vegetables (neophobia)</a:t>
            </a:r>
            <a:r>
              <a:rPr lang="en-US" sz="1550" i="1" baseline="30000" dirty="0"/>
              <a:t>1,2,3</a:t>
            </a:r>
            <a:endParaRPr sz="1550" i="1" dirty="0"/>
          </a:p>
          <a:p>
            <a:pPr marL="457200" lvl="0" indent="-327025" algn="l" rtl="0">
              <a:lnSpc>
                <a:spcPct val="115000"/>
              </a:lnSpc>
              <a:spcBef>
                <a:spcPts val="1000"/>
              </a:spcBef>
              <a:spcAft>
                <a:spcPts val="0"/>
              </a:spcAft>
              <a:buSzPts val="1550"/>
              <a:buChar char="&gt;"/>
            </a:pPr>
            <a:r>
              <a:rPr lang="en-US" sz="1550" b="0" dirty="0"/>
              <a:t>Repeated exposure with taste tests</a:t>
            </a:r>
            <a:r>
              <a:rPr lang="en-US" sz="1550" b="0" baseline="30000" dirty="0"/>
              <a:t>1,2,3</a:t>
            </a:r>
            <a:endParaRPr sz="1550" b="0" i="1" dirty="0"/>
          </a:p>
          <a:p>
            <a:pPr marL="0" lvl="0" indent="0" algn="l" rtl="0">
              <a:lnSpc>
                <a:spcPct val="115000"/>
              </a:lnSpc>
              <a:spcBef>
                <a:spcPts val="1000"/>
              </a:spcBef>
              <a:spcAft>
                <a:spcPts val="0"/>
              </a:spcAft>
              <a:buNone/>
            </a:pPr>
            <a:endParaRPr sz="1550" i="1" dirty="0"/>
          </a:p>
          <a:p>
            <a:pPr marL="0" lvl="0" indent="0" algn="l" rtl="0">
              <a:lnSpc>
                <a:spcPct val="115000"/>
              </a:lnSpc>
              <a:spcBef>
                <a:spcPts val="480"/>
              </a:spcBef>
              <a:spcAft>
                <a:spcPts val="0"/>
              </a:spcAft>
              <a:buNone/>
            </a:pPr>
            <a:r>
              <a:rPr lang="en-US" sz="1550" i="1" dirty="0"/>
              <a:t>Challenge 7: Communication with stakeholders (farmers, distributors, staff, and educators)</a:t>
            </a:r>
            <a:r>
              <a:rPr lang="en-US" sz="1550" i="1" baseline="30000" dirty="0"/>
              <a:t>1,2,3,4</a:t>
            </a:r>
            <a:endParaRPr sz="1550" i="1" dirty="0"/>
          </a:p>
          <a:p>
            <a:pPr marL="457200" lvl="0" indent="-327025" algn="l" rtl="0">
              <a:lnSpc>
                <a:spcPct val="115000"/>
              </a:lnSpc>
              <a:spcBef>
                <a:spcPts val="480"/>
              </a:spcBef>
              <a:spcAft>
                <a:spcPts val="0"/>
              </a:spcAft>
              <a:buSzPts val="1550"/>
              <a:buChar char="&gt;"/>
            </a:pPr>
            <a:r>
              <a:rPr lang="en-US" sz="1550" b="0" dirty="0"/>
              <a:t>Prioritize relationship-building with farmers and other stakeholders</a:t>
            </a:r>
            <a:r>
              <a:rPr lang="en-US" sz="1550" b="0" baseline="30000" dirty="0"/>
              <a:t>1,2,3,4</a:t>
            </a:r>
            <a:endParaRPr sz="1550" b="0" dirty="0"/>
          </a:p>
          <a:p>
            <a:pPr marL="457200" lvl="0" indent="-327025" algn="l" rtl="0">
              <a:lnSpc>
                <a:spcPct val="115000"/>
              </a:lnSpc>
              <a:spcBef>
                <a:spcPts val="0"/>
              </a:spcBef>
              <a:spcAft>
                <a:spcPts val="0"/>
              </a:spcAft>
              <a:buSzPts val="1550"/>
              <a:buChar char="&gt;"/>
            </a:pPr>
            <a:r>
              <a:rPr lang="en-US" sz="1550" b="0" dirty="0"/>
              <a:t>Hire coordinator to facilitate communication</a:t>
            </a:r>
            <a:r>
              <a:rPr lang="en-US" sz="1550" b="0" baseline="30000" dirty="0"/>
              <a:t>3,4</a:t>
            </a:r>
            <a:endParaRPr sz="1550" b="0" i="1" dirty="0"/>
          </a:p>
        </p:txBody>
      </p:sp>
      <p:sp>
        <p:nvSpPr>
          <p:cNvPr id="216" name="Google Shape;216;g815b1a4e2b_0_52"/>
          <p:cNvSpPr txBox="1">
            <a:spLocks noGrp="1"/>
          </p:cNvSpPr>
          <p:nvPr>
            <p:ph type="title"/>
          </p:nvPr>
        </p:nvSpPr>
        <p:spPr>
          <a:xfrm>
            <a:off x="671756" y="371511"/>
            <a:ext cx="8183700" cy="992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Literature Review</a:t>
            </a:r>
            <a:endParaRPr/>
          </a:p>
        </p:txBody>
      </p:sp>
      <p:sp>
        <p:nvSpPr>
          <p:cNvPr id="217" name="Google Shape;217;g815b1a4e2b_0_52"/>
          <p:cNvSpPr txBox="1"/>
          <p:nvPr/>
        </p:nvSpPr>
        <p:spPr>
          <a:xfrm>
            <a:off x="571450" y="6078100"/>
            <a:ext cx="6417600" cy="71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000" b="1" i="1">
                <a:solidFill>
                  <a:schemeClr val="dk2"/>
                </a:solidFill>
                <a:latin typeface="Open Sans"/>
                <a:ea typeface="Open Sans"/>
                <a:cs typeface="Open Sans"/>
                <a:sym typeface="Open Sans"/>
              </a:rPr>
              <a:t>Literature Key:</a:t>
            </a:r>
            <a:endParaRPr sz="1000" b="1" i="1">
              <a:solidFill>
                <a:schemeClr val="dk2"/>
              </a:solidFill>
              <a:latin typeface="Open Sans"/>
              <a:ea typeface="Open Sans"/>
              <a:cs typeface="Open Sans"/>
              <a:sym typeface="Open Sans"/>
            </a:endParaRPr>
          </a:p>
          <a:p>
            <a:pPr marL="0" lvl="0" indent="0" algn="l" rtl="0">
              <a:lnSpc>
                <a:spcPct val="115000"/>
              </a:lnSpc>
              <a:spcBef>
                <a:spcPts val="0"/>
              </a:spcBef>
              <a:spcAft>
                <a:spcPts val="0"/>
              </a:spcAft>
              <a:buNone/>
            </a:pPr>
            <a:r>
              <a:rPr lang="en-US" sz="1000" i="1">
                <a:solidFill>
                  <a:schemeClr val="dk2"/>
                </a:solidFill>
                <a:latin typeface="Open Sans"/>
                <a:ea typeface="Open Sans"/>
                <a:cs typeface="Open Sans"/>
                <a:sym typeface="Open Sans"/>
              </a:rPr>
              <a:t>1 - Experimental evidence		3 - Position papers &amp; grey literature</a:t>
            </a:r>
            <a:endParaRPr sz="1000" i="1">
              <a:solidFill>
                <a:schemeClr val="dk2"/>
              </a:solidFill>
              <a:latin typeface="Open Sans"/>
              <a:ea typeface="Open Sans"/>
              <a:cs typeface="Open Sans"/>
              <a:sym typeface="Open Sans"/>
            </a:endParaRPr>
          </a:p>
          <a:p>
            <a:pPr marL="0" lvl="0" indent="0" algn="l" rtl="0">
              <a:lnSpc>
                <a:spcPct val="115000"/>
              </a:lnSpc>
              <a:spcBef>
                <a:spcPts val="0"/>
              </a:spcBef>
              <a:spcAft>
                <a:spcPts val="0"/>
              </a:spcAft>
              <a:buNone/>
            </a:pPr>
            <a:r>
              <a:rPr lang="en-US" sz="1000" i="1">
                <a:solidFill>
                  <a:schemeClr val="dk2"/>
                </a:solidFill>
                <a:latin typeface="Open Sans"/>
                <a:ea typeface="Open Sans"/>
                <a:cs typeface="Open Sans"/>
                <a:sym typeface="Open Sans"/>
              </a:rPr>
              <a:t>2 - Observational evidence		4 - Non-traditional literature</a:t>
            </a:r>
            <a:endParaRPr sz="1000" i="1">
              <a:solidFill>
                <a:schemeClr val="dk2"/>
              </a:solidFill>
              <a:latin typeface="Open Sans"/>
              <a:ea typeface="Open Sans"/>
              <a:cs typeface="Open Sans"/>
              <a:sym typeface="Open Sans"/>
            </a:endParaRPr>
          </a:p>
        </p:txBody>
      </p:sp>
      <p:pic>
        <p:nvPicPr>
          <p:cNvPr id="218" name="Google Shape;218;g815b1a4e2b_0_52"/>
          <p:cNvPicPr preferRelativeResize="0"/>
          <p:nvPr/>
        </p:nvPicPr>
        <p:blipFill>
          <a:blip r:embed="rId3">
            <a:alphaModFix/>
          </a:blip>
          <a:stretch>
            <a:fillRect/>
          </a:stretch>
        </p:blipFill>
        <p:spPr>
          <a:xfrm>
            <a:off x="5672196" y="1574475"/>
            <a:ext cx="3302950" cy="2478724"/>
          </a:xfrm>
          <a:prstGeom prst="rect">
            <a:avLst/>
          </a:prstGeom>
          <a:noFill/>
          <a:ln w="9525" cap="flat" cmpd="sng">
            <a:solidFill>
              <a:srgbClr val="695D46"/>
            </a:solidFill>
            <a:prstDash val="solid"/>
            <a:round/>
            <a:headEnd type="none" w="sm" len="sm"/>
            <a:tailEnd type="none" w="sm" len="sm"/>
          </a:ln>
        </p:spPr>
      </p:pic>
      <p:sp>
        <p:nvSpPr>
          <p:cNvPr id="219" name="Google Shape;219;g815b1a4e2b_0_52"/>
          <p:cNvSpPr txBox="1"/>
          <p:nvPr/>
        </p:nvSpPr>
        <p:spPr>
          <a:xfrm>
            <a:off x="5617766" y="4053200"/>
            <a:ext cx="3303000" cy="4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i="1">
                <a:solidFill>
                  <a:schemeClr val="dk2"/>
                </a:solidFill>
              </a:rPr>
              <a:t>Photo courtesy of Flickr, labeled for non-commercial reuse</a:t>
            </a:r>
            <a:endParaRPr sz="1200" i="1">
              <a:solidFill>
                <a:schemeClr val="dk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714630a3e1_0_27"/>
          <p:cNvSpPr txBox="1">
            <a:spLocks noGrp="1"/>
          </p:cNvSpPr>
          <p:nvPr>
            <p:ph type="title"/>
          </p:nvPr>
        </p:nvSpPr>
        <p:spPr>
          <a:xfrm>
            <a:off x="671757" y="1167124"/>
            <a:ext cx="6972300" cy="2641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Family &amp; Parent Interview Results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8123d53474_0_75"/>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US"/>
              <a:t>Results: Family &amp; Parent Interviews</a:t>
            </a:r>
            <a:endParaRPr/>
          </a:p>
        </p:txBody>
      </p:sp>
      <p:graphicFrame>
        <p:nvGraphicFramePr>
          <p:cNvPr id="230" name="Google Shape;230;g8123d53474_0_75"/>
          <p:cNvGraphicFramePr/>
          <p:nvPr/>
        </p:nvGraphicFramePr>
        <p:xfrm>
          <a:off x="885150" y="1986750"/>
          <a:ext cx="7756900" cy="3325450"/>
        </p:xfrm>
        <a:graphic>
          <a:graphicData uri="http://schemas.openxmlformats.org/drawingml/2006/table">
            <a:tbl>
              <a:tblPr>
                <a:noFill/>
                <a:tableStyleId>{9A1965FA-DCF2-498C-8B2D-0F427B8E9312}</a:tableStyleId>
              </a:tblPr>
              <a:tblGrid>
                <a:gridCol w="2688500">
                  <a:extLst>
                    <a:ext uri="{9D8B030D-6E8A-4147-A177-3AD203B41FA5}">
                      <a16:colId xmlns:a16="http://schemas.microsoft.com/office/drawing/2014/main" val="20000"/>
                    </a:ext>
                  </a:extLst>
                </a:gridCol>
                <a:gridCol w="5068400">
                  <a:extLst>
                    <a:ext uri="{9D8B030D-6E8A-4147-A177-3AD203B41FA5}">
                      <a16:colId xmlns:a16="http://schemas.microsoft.com/office/drawing/2014/main" val="20001"/>
                    </a:ext>
                  </a:extLst>
                </a:gridCol>
              </a:tblGrid>
              <a:tr h="58650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chemeClr val="dk1"/>
                          </a:solidFill>
                        </a:rPr>
                        <a:t>Parents Interviewed</a:t>
                      </a:r>
                      <a:endParaRPr sz="2000" b="1" u="none" strike="noStrike" cap="none">
                        <a:solidFill>
                          <a:schemeClr val="dk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1"/>
                          </a:solidFill>
                        </a:rPr>
                        <a:t>7</a:t>
                      </a:r>
                      <a:endParaRPr sz="2000" u="none" strike="noStrike" cap="none">
                        <a:solidFill>
                          <a:schemeClr val="dk1"/>
                        </a:solidFill>
                      </a:endParaRPr>
                    </a:p>
                  </a:txBody>
                  <a:tcPr marL="91425" marR="91425" marT="91425" marB="91425"/>
                </a:tc>
                <a:extLst>
                  <a:ext uri="{0D108BD9-81ED-4DB2-BD59-A6C34878D82A}">
                    <a16:rowId xmlns:a16="http://schemas.microsoft.com/office/drawing/2014/main" val="10000"/>
                  </a:ext>
                </a:extLst>
              </a:tr>
              <a:tr h="183927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chemeClr val="dk1"/>
                          </a:solidFill>
                        </a:rPr>
                        <a:t>Early Care a</a:t>
                      </a:r>
                      <a:r>
                        <a:rPr lang="en-US" sz="2000" b="1">
                          <a:solidFill>
                            <a:schemeClr val="dk1"/>
                          </a:solidFill>
                        </a:rPr>
                        <a:t>nd Education</a:t>
                      </a:r>
                      <a:r>
                        <a:rPr lang="en-US" sz="2000" b="1" u="none" strike="noStrike" cap="none">
                          <a:solidFill>
                            <a:schemeClr val="dk1"/>
                          </a:solidFill>
                        </a:rPr>
                        <a:t> Centers</a:t>
                      </a:r>
                      <a:endParaRPr sz="2000" b="1" u="none" strike="noStrike" cap="none">
                        <a:solidFill>
                          <a:schemeClr val="dk1"/>
                        </a:solidFill>
                      </a:endParaRPr>
                    </a:p>
                  </a:txBody>
                  <a:tcPr marL="91425" marR="91425" marT="91425" marB="91425"/>
                </a:tc>
                <a:tc>
                  <a:txBody>
                    <a:bodyPr/>
                    <a:lstStyle/>
                    <a:p>
                      <a:pPr marL="457200" marR="0" lvl="0" indent="-355600" algn="l" rtl="0">
                        <a:lnSpc>
                          <a:spcPct val="100000"/>
                        </a:lnSpc>
                        <a:spcBef>
                          <a:spcPts val="0"/>
                        </a:spcBef>
                        <a:spcAft>
                          <a:spcPts val="0"/>
                        </a:spcAft>
                        <a:buClr>
                          <a:schemeClr val="dk1"/>
                        </a:buClr>
                        <a:buSzPts val="2000"/>
                        <a:buFont typeface="Arial"/>
                        <a:buChar char="●"/>
                      </a:pPr>
                      <a:r>
                        <a:rPr lang="en-US" sz="2000" u="none" strike="noStrike" cap="none">
                          <a:solidFill>
                            <a:schemeClr val="dk1"/>
                          </a:solidFill>
                        </a:rPr>
                        <a:t>Wing Luke Tiny Tots</a:t>
                      </a:r>
                      <a:endParaRPr sz="2000" u="none" strike="noStrike" cap="none">
                        <a:solidFill>
                          <a:schemeClr val="dk1"/>
                        </a:solidFill>
                      </a:endParaRPr>
                    </a:p>
                    <a:p>
                      <a:pPr marL="457200" marR="0" lvl="0" indent="-355600" algn="l" rtl="0">
                        <a:lnSpc>
                          <a:spcPct val="100000"/>
                        </a:lnSpc>
                        <a:spcBef>
                          <a:spcPts val="0"/>
                        </a:spcBef>
                        <a:spcAft>
                          <a:spcPts val="0"/>
                        </a:spcAft>
                        <a:buClr>
                          <a:schemeClr val="dk1"/>
                        </a:buClr>
                        <a:buSzPts val="2000"/>
                        <a:buFont typeface="Arial"/>
                        <a:buChar char="●"/>
                      </a:pPr>
                      <a:r>
                        <a:rPr lang="en-US" sz="2000" u="none" strike="noStrike" cap="none">
                          <a:solidFill>
                            <a:schemeClr val="dk1"/>
                          </a:solidFill>
                        </a:rPr>
                        <a:t>ReWa Lake City Early Learning Center</a:t>
                      </a:r>
                      <a:endParaRPr sz="2000" u="none" strike="noStrike" cap="none">
                        <a:solidFill>
                          <a:schemeClr val="dk1"/>
                        </a:solidFill>
                      </a:endParaRPr>
                    </a:p>
                    <a:p>
                      <a:pPr marL="457200" marR="0" lvl="0" indent="-355600" algn="l" rtl="0">
                        <a:lnSpc>
                          <a:spcPct val="100000"/>
                        </a:lnSpc>
                        <a:spcBef>
                          <a:spcPts val="0"/>
                        </a:spcBef>
                        <a:spcAft>
                          <a:spcPts val="0"/>
                        </a:spcAft>
                        <a:buClr>
                          <a:schemeClr val="dk1"/>
                        </a:buClr>
                        <a:buSzPts val="2000"/>
                        <a:buFont typeface="Arial"/>
                        <a:buChar char="●"/>
                      </a:pPr>
                      <a:r>
                        <a:rPr lang="en-US" sz="2000" u="none" strike="noStrike" cap="none">
                          <a:solidFill>
                            <a:schemeClr val="dk1"/>
                          </a:solidFill>
                        </a:rPr>
                        <a:t>Launch Miller Annex</a:t>
                      </a:r>
                      <a:endParaRPr sz="2000" u="none" strike="noStrike" cap="none">
                        <a:solidFill>
                          <a:schemeClr val="dk1"/>
                        </a:solidFill>
                      </a:endParaRPr>
                    </a:p>
                    <a:p>
                      <a:pPr marL="457200" marR="0" lvl="0" indent="-355600" algn="l" rtl="0">
                        <a:lnSpc>
                          <a:spcPct val="100000"/>
                        </a:lnSpc>
                        <a:spcBef>
                          <a:spcPts val="0"/>
                        </a:spcBef>
                        <a:spcAft>
                          <a:spcPts val="0"/>
                        </a:spcAft>
                        <a:buClr>
                          <a:schemeClr val="dk1"/>
                        </a:buClr>
                        <a:buSzPts val="2000"/>
                        <a:buFont typeface="Arial"/>
                        <a:buChar char="●"/>
                      </a:pPr>
                      <a:r>
                        <a:rPr lang="en-US" sz="2000" u="none" strike="noStrike" cap="none">
                          <a:solidFill>
                            <a:schemeClr val="dk1"/>
                          </a:solidFill>
                        </a:rPr>
                        <a:t>Arc Northgate</a:t>
                      </a:r>
                      <a:endParaRPr sz="2000" u="none" strike="noStrike" cap="none">
                        <a:solidFill>
                          <a:schemeClr val="dk1"/>
                        </a:solidFill>
                      </a:endParaRPr>
                    </a:p>
                  </a:txBody>
                  <a:tcPr marL="91425" marR="91425" marT="91425" marB="91425"/>
                </a:tc>
                <a:extLst>
                  <a:ext uri="{0D108BD9-81ED-4DB2-BD59-A6C34878D82A}">
                    <a16:rowId xmlns:a16="http://schemas.microsoft.com/office/drawing/2014/main" val="10001"/>
                  </a:ext>
                </a:extLst>
              </a:tr>
              <a:tr h="89967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chemeClr val="dk1"/>
                          </a:solidFill>
                        </a:rPr>
                        <a:t>Main Takeaway</a:t>
                      </a:r>
                      <a:endParaRPr sz="2000" b="1" u="none" strike="noStrike" cap="none">
                        <a:solidFill>
                          <a:schemeClr val="dk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1"/>
                          </a:solidFill>
                        </a:rPr>
                        <a:t>Lack of knowledge of the Farm to Table Program</a:t>
                      </a:r>
                      <a:endParaRPr sz="2000" u="none" strike="noStrike" cap="none">
                        <a:solidFill>
                          <a:schemeClr val="dk1"/>
                        </a:solidFill>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8123d53474_0_80"/>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80"/>
              </a:spcBef>
              <a:spcAft>
                <a:spcPts val="0"/>
              </a:spcAft>
              <a:buSzPts val="2400"/>
              <a:buNone/>
            </a:pPr>
            <a:r>
              <a:rPr lang="en-US"/>
              <a:t>Overarching Themes:</a:t>
            </a:r>
            <a:endParaRPr sz="1800" b="0">
              <a:solidFill>
                <a:schemeClr val="dk1"/>
              </a:solidFill>
            </a:endParaRPr>
          </a:p>
          <a:p>
            <a:pPr marL="457200" lvl="0" indent="-342900" algn="l" rtl="0">
              <a:lnSpc>
                <a:spcPct val="115000"/>
              </a:lnSpc>
              <a:spcBef>
                <a:spcPts val="0"/>
              </a:spcBef>
              <a:spcAft>
                <a:spcPts val="0"/>
              </a:spcAft>
              <a:buClr>
                <a:schemeClr val="dk1"/>
              </a:buClr>
              <a:buSzPts val="1800"/>
              <a:buFont typeface="Open Sans"/>
              <a:buChar char="●"/>
            </a:pPr>
            <a:r>
              <a:rPr lang="en-US" sz="1800" b="0">
                <a:solidFill>
                  <a:schemeClr val="dk1"/>
                </a:solidFill>
              </a:rPr>
              <a:t>Parents define “healthy food” as varied, energizing, and abundant in fruits and vegetables</a:t>
            </a:r>
            <a:endParaRPr sz="1800" b="0">
              <a:solidFill>
                <a:schemeClr val="dk1"/>
              </a:solidFill>
            </a:endParaRPr>
          </a:p>
          <a:p>
            <a:pPr marL="457200" lvl="0" indent="-342900" algn="l" rtl="0">
              <a:lnSpc>
                <a:spcPct val="115000"/>
              </a:lnSpc>
              <a:spcBef>
                <a:spcPts val="0"/>
              </a:spcBef>
              <a:spcAft>
                <a:spcPts val="0"/>
              </a:spcAft>
              <a:buClr>
                <a:schemeClr val="dk1"/>
              </a:buClr>
              <a:buSzPts val="1800"/>
              <a:buFont typeface="Open Sans"/>
              <a:buChar char="●"/>
            </a:pPr>
            <a:r>
              <a:rPr lang="en-US" sz="1800" b="0">
                <a:solidFill>
                  <a:schemeClr val="dk1"/>
                </a:solidFill>
              </a:rPr>
              <a:t>Parents face common barriers to accessing and serving healthy food</a:t>
            </a:r>
            <a:endParaRPr sz="1800" b="0">
              <a:solidFill>
                <a:schemeClr val="dk1"/>
              </a:solidFill>
            </a:endParaRPr>
          </a:p>
          <a:p>
            <a:pPr marL="457200" lvl="0" indent="-342900" algn="l" rtl="0">
              <a:lnSpc>
                <a:spcPct val="115000"/>
              </a:lnSpc>
              <a:spcBef>
                <a:spcPts val="0"/>
              </a:spcBef>
              <a:spcAft>
                <a:spcPts val="0"/>
              </a:spcAft>
              <a:buClr>
                <a:schemeClr val="dk1"/>
              </a:buClr>
              <a:buSzPts val="1800"/>
              <a:buFont typeface="Open Sans"/>
              <a:buChar char="●"/>
            </a:pPr>
            <a:r>
              <a:rPr lang="en-US" sz="1800" b="0">
                <a:solidFill>
                  <a:schemeClr val="dk1"/>
                </a:solidFill>
              </a:rPr>
              <a:t>Parents confused the Farm to Table and Good Food Bags programs</a:t>
            </a:r>
            <a:endParaRPr sz="1800" b="0">
              <a:solidFill>
                <a:schemeClr val="dk1"/>
              </a:solidFill>
            </a:endParaRPr>
          </a:p>
          <a:p>
            <a:pPr marL="457200" lvl="0" indent="-342900" algn="l" rtl="0">
              <a:lnSpc>
                <a:spcPct val="115000"/>
              </a:lnSpc>
              <a:spcBef>
                <a:spcPts val="0"/>
              </a:spcBef>
              <a:spcAft>
                <a:spcPts val="0"/>
              </a:spcAft>
              <a:buClr>
                <a:schemeClr val="dk1"/>
              </a:buClr>
              <a:buSzPts val="1800"/>
              <a:buFont typeface="Open Sans"/>
              <a:buChar char="●"/>
            </a:pPr>
            <a:r>
              <a:rPr lang="en-US" sz="1800" b="0">
                <a:solidFill>
                  <a:schemeClr val="dk1"/>
                </a:solidFill>
              </a:rPr>
              <a:t>Farm to Table success requires increased parent involvement </a:t>
            </a:r>
            <a:endParaRPr sz="1800" b="0">
              <a:solidFill>
                <a:schemeClr val="dk1"/>
              </a:solidFill>
            </a:endParaRPr>
          </a:p>
          <a:p>
            <a:pPr marL="0" lvl="0" indent="0" algn="l" rtl="0">
              <a:lnSpc>
                <a:spcPct val="115000"/>
              </a:lnSpc>
              <a:spcBef>
                <a:spcPts val="1600"/>
              </a:spcBef>
              <a:spcAft>
                <a:spcPts val="0"/>
              </a:spcAft>
              <a:buSzPts val="2400"/>
              <a:buNone/>
            </a:pPr>
            <a:endParaRPr sz="1800" b="0">
              <a:solidFill>
                <a:schemeClr val="dk1"/>
              </a:solidFill>
            </a:endParaRPr>
          </a:p>
          <a:p>
            <a:pPr marL="0" lvl="0" indent="0" algn="l" rtl="0">
              <a:lnSpc>
                <a:spcPct val="115000"/>
              </a:lnSpc>
              <a:spcBef>
                <a:spcPts val="1600"/>
              </a:spcBef>
              <a:spcAft>
                <a:spcPts val="0"/>
              </a:spcAft>
              <a:buSzPts val="2400"/>
              <a:buNone/>
            </a:pPr>
            <a:endParaRPr sz="1800" b="0">
              <a:solidFill>
                <a:schemeClr val="dk1"/>
              </a:solidFill>
            </a:endParaRPr>
          </a:p>
          <a:p>
            <a:pPr marL="0" lvl="0" indent="0" algn="l" rtl="0">
              <a:lnSpc>
                <a:spcPct val="115000"/>
              </a:lnSpc>
              <a:spcBef>
                <a:spcPts val="1600"/>
              </a:spcBef>
              <a:spcAft>
                <a:spcPts val="0"/>
              </a:spcAft>
              <a:buSzPts val="2400"/>
              <a:buNone/>
            </a:pPr>
            <a:endParaRPr sz="1800" b="0">
              <a:solidFill>
                <a:srgbClr val="695D46"/>
              </a:solidFill>
            </a:endParaRPr>
          </a:p>
          <a:p>
            <a:pPr marL="0" lvl="0" indent="0" algn="l" rtl="0">
              <a:lnSpc>
                <a:spcPct val="115000"/>
              </a:lnSpc>
              <a:spcBef>
                <a:spcPts val="1600"/>
              </a:spcBef>
              <a:spcAft>
                <a:spcPts val="0"/>
              </a:spcAft>
              <a:buSzPts val="2400"/>
              <a:buNone/>
            </a:pPr>
            <a:endParaRPr sz="1800" b="0">
              <a:solidFill>
                <a:srgbClr val="695D46"/>
              </a:solidFill>
            </a:endParaRPr>
          </a:p>
          <a:p>
            <a:pPr marL="0" lvl="0" indent="0" algn="l" rtl="0">
              <a:lnSpc>
                <a:spcPct val="100000"/>
              </a:lnSpc>
              <a:spcBef>
                <a:spcPts val="1600"/>
              </a:spcBef>
              <a:spcAft>
                <a:spcPts val="0"/>
              </a:spcAft>
              <a:buSzPts val="2400"/>
              <a:buNone/>
            </a:pPr>
            <a:endParaRPr/>
          </a:p>
        </p:txBody>
      </p:sp>
      <p:sp>
        <p:nvSpPr>
          <p:cNvPr id="236" name="Google Shape;236;g8123d53474_0_80"/>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US"/>
              <a:t>Results: Family &amp; Parent Interviews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8123d53474_0_85"/>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endParaRPr sz="1800" b="0" i="1">
              <a:solidFill>
                <a:schemeClr val="dk1"/>
              </a:solidFill>
              <a:latin typeface="Arial"/>
              <a:ea typeface="Arial"/>
              <a:cs typeface="Arial"/>
              <a:sym typeface="Arial"/>
            </a:endParaRPr>
          </a:p>
          <a:p>
            <a:pPr marL="914400" lvl="0" indent="0" algn="l" rtl="0">
              <a:lnSpc>
                <a:spcPct val="100000"/>
              </a:lnSpc>
              <a:spcBef>
                <a:spcPts val="480"/>
              </a:spcBef>
              <a:spcAft>
                <a:spcPts val="0"/>
              </a:spcAft>
              <a:buSzPts val="2400"/>
              <a:buNone/>
            </a:pPr>
            <a:r>
              <a:rPr lang="en-US" sz="2000" b="0" i="1">
                <a:solidFill>
                  <a:schemeClr val="dk1"/>
                </a:solidFill>
                <a:latin typeface="Arial"/>
                <a:ea typeface="Arial"/>
                <a:cs typeface="Arial"/>
                <a:sym typeface="Arial"/>
              </a:rPr>
              <a:t>“I like to keep things within the rainbow if possible. Healthy. Getting fiber, vitamins, minerals, and they are fantastic for your body and keep you going.” </a:t>
            </a:r>
            <a:endParaRPr sz="2000" b="0" i="1">
              <a:solidFill>
                <a:schemeClr val="dk1"/>
              </a:solidFill>
              <a:latin typeface="Arial"/>
              <a:ea typeface="Arial"/>
              <a:cs typeface="Arial"/>
              <a:sym typeface="Arial"/>
            </a:endParaRPr>
          </a:p>
          <a:p>
            <a:pPr marL="0" lvl="0" indent="0" algn="l" rtl="0">
              <a:lnSpc>
                <a:spcPct val="100000"/>
              </a:lnSpc>
              <a:spcBef>
                <a:spcPts val="480"/>
              </a:spcBef>
              <a:spcAft>
                <a:spcPts val="0"/>
              </a:spcAft>
              <a:buSzPts val="2400"/>
              <a:buNone/>
            </a:pPr>
            <a:endParaRPr/>
          </a:p>
          <a:p>
            <a:pPr marL="914400" lvl="0" indent="0" algn="l" rtl="0">
              <a:lnSpc>
                <a:spcPct val="100000"/>
              </a:lnSpc>
              <a:spcBef>
                <a:spcPts val="480"/>
              </a:spcBef>
              <a:spcAft>
                <a:spcPts val="0"/>
              </a:spcAft>
              <a:buSzPts val="2400"/>
              <a:buNone/>
            </a:pPr>
            <a:endParaRPr/>
          </a:p>
        </p:txBody>
      </p:sp>
      <p:sp>
        <p:nvSpPr>
          <p:cNvPr id="242" name="Google Shape;242;g8123d53474_0_85"/>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US"/>
              <a:t>Defining Healthy Food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812d30e538_0_2"/>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480"/>
              </a:spcBef>
              <a:spcAft>
                <a:spcPts val="0"/>
              </a:spcAft>
              <a:buSzPts val="2400"/>
              <a:buChar char="&gt;"/>
            </a:pPr>
            <a:r>
              <a:rPr lang="en-US"/>
              <a:t>Qualities of Healthy Food</a:t>
            </a:r>
            <a:endParaRPr/>
          </a:p>
          <a:p>
            <a:pPr marL="914400" lvl="1" indent="-355600" algn="l" rtl="0">
              <a:lnSpc>
                <a:spcPct val="115000"/>
              </a:lnSpc>
              <a:spcBef>
                <a:spcPts val="0"/>
              </a:spcBef>
              <a:spcAft>
                <a:spcPts val="0"/>
              </a:spcAft>
              <a:buSzPts val="2000"/>
              <a:buChar char="–"/>
            </a:pPr>
            <a:r>
              <a:rPr lang="en-US" b="0"/>
              <a:t>Varied</a:t>
            </a:r>
            <a:endParaRPr b="0"/>
          </a:p>
          <a:p>
            <a:pPr marL="914400" lvl="1" indent="-355600" algn="l" rtl="0">
              <a:lnSpc>
                <a:spcPct val="115000"/>
              </a:lnSpc>
              <a:spcBef>
                <a:spcPts val="0"/>
              </a:spcBef>
              <a:spcAft>
                <a:spcPts val="0"/>
              </a:spcAft>
              <a:buSzPts val="2000"/>
              <a:buChar char="–"/>
            </a:pPr>
            <a:r>
              <a:rPr lang="en-US" b="0"/>
              <a:t>Energizing</a:t>
            </a:r>
            <a:endParaRPr b="0"/>
          </a:p>
          <a:p>
            <a:pPr marL="914400" lvl="1" indent="-355600" algn="l" rtl="0">
              <a:lnSpc>
                <a:spcPct val="115000"/>
              </a:lnSpc>
              <a:spcBef>
                <a:spcPts val="0"/>
              </a:spcBef>
              <a:spcAft>
                <a:spcPts val="0"/>
              </a:spcAft>
              <a:buSzPts val="2000"/>
              <a:buChar char="–"/>
            </a:pPr>
            <a:r>
              <a:rPr lang="en-US" b="0"/>
              <a:t>Nutritious </a:t>
            </a:r>
            <a:endParaRPr b="0"/>
          </a:p>
          <a:p>
            <a:pPr marL="1371600" lvl="2" indent="-342900" algn="l" rtl="0">
              <a:lnSpc>
                <a:spcPct val="115000"/>
              </a:lnSpc>
              <a:spcBef>
                <a:spcPts val="0"/>
              </a:spcBef>
              <a:spcAft>
                <a:spcPts val="0"/>
              </a:spcAft>
              <a:buSzPts val="1800"/>
              <a:buChar char="&gt;"/>
            </a:pPr>
            <a:r>
              <a:rPr lang="en-US" b="0"/>
              <a:t>Minerals</a:t>
            </a:r>
            <a:endParaRPr b="0"/>
          </a:p>
          <a:p>
            <a:pPr marL="1371600" lvl="2" indent="-342900" algn="l" rtl="0">
              <a:lnSpc>
                <a:spcPct val="115000"/>
              </a:lnSpc>
              <a:spcBef>
                <a:spcPts val="0"/>
              </a:spcBef>
              <a:spcAft>
                <a:spcPts val="0"/>
              </a:spcAft>
              <a:buSzPts val="1800"/>
              <a:buChar char="&gt;"/>
            </a:pPr>
            <a:r>
              <a:rPr lang="en-US" b="0"/>
              <a:t>Vitamins</a:t>
            </a:r>
            <a:endParaRPr b="0"/>
          </a:p>
          <a:p>
            <a:pPr marL="1371600" lvl="2" indent="-342900" algn="l" rtl="0">
              <a:lnSpc>
                <a:spcPct val="115000"/>
              </a:lnSpc>
              <a:spcBef>
                <a:spcPts val="0"/>
              </a:spcBef>
              <a:spcAft>
                <a:spcPts val="0"/>
              </a:spcAft>
              <a:buSzPts val="1800"/>
              <a:buChar char="&gt;"/>
            </a:pPr>
            <a:r>
              <a:rPr lang="en-US" b="0"/>
              <a:t>Protein</a:t>
            </a:r>
            <a:endParaRPr b="0"/>
          </a:p>
          <a:p>
            <a:pPr marL="914400" lvl="1" indent="-355600" algn="l" rtl="0">
              <a:lnSpc>
                <a:spcPct val="115000"/>
              </a:lnSpc>
              <a:spcBef>
                <a:spcPts val="0"/>
              </a:spcBef>
              <a:spcAft>
                <a:spcPts val="0"/>
              </a:spcAft>
              <a:buSzPts val="2000"/>
              <a:buChar char="–"/>
            </a:pPr>
            <a:r>
              <a:rPr lang="en-US" b="0"/>
              <a:t>Low in Sugar</a:t>
            </a:r>
            <a:endParaRPr b="0"/>
          </a:p>
          <a:p>
            <a:pPr marL="914400" lvl="1" indent="-355600" algn="l" rtl="0">
              <a:lnSpc>
                <a:spcPct val="115000"/>
              </a:lnSpc>
              <a:spcBef>
                <a:spcPts val="0"/>
              </a:spcBef>
              <a:spcAft>
                <a:spcPts val="0"/>
              </a:spcAft>
              <a:buSzPts val="2000"/>
              <a:buChar char="–"/>
            </a:pPr>
            <a:r>
              <a:rPr lang="en-US" b="0"/>
              <a:t>Low in Salt</a:t>
            </a:r>
            <a:endParaRPr b="0"/>
          </a:p>
          <a:p>
            <a:pPr marL="914400" lvl="1" indent="-355600" algn="l" rtl="0">
              <a:lnSpc>
                <a:spcPct val="115000"/>
              </a:lnSpc>
              <a:spcBef>
                <a:spcPts val="0"/>
              </a:spcBef>
              <a:spcAft>
                <a:spcPts val="0"/>
              </a:spcAft>
              <a:buSzPts val="2000"/>
              <a:buChar char="–"/>
            </a:pPr>
            <a:r>
              <a:rPr lang="en-US" b="0"/>
              <a:t>Plant-based (i.e., fruits and vegetables)</a:t>
            </a:r>
            <a:endParaRPr b="0"/>
          </a:p>
          <a:p>
            <a:pPr marL="0" lvl="0" indent="0" algn="l" rtl="0">
              <a:lnSpc>
                <a:spcPct val="115000"/>
              </a:lnSpc>
              <a:spcBef>
                <a:spcPts val="480"/>
              </a:spcBef>
              <a:spcAft>
                <a:spcPts val="0"/>
              </a:spcAft>
              <a:buSzPts val="2400"/>
              <a:buNone/>
            </a:pPr>
            <a:endParaRPr/>
          </a:p>
        </p:txBody>
      </p:sp>
      <p:sp>
        <p:nvSpPr>
          <p:cNvPr id="248" name="Google Shape;248;g812d30e538_0_2"/>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US"/>
              <a:t>Defining Healthy Food</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812d30e538_0_7"/>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US" b="0" i="1"/>
              <a:t>“The seasonality. I know that not everything is grown at the same time.”</a:t>
            </a:r>
            <a:endParaRPr b="0" i="1"/>
          </a:p>
          <a:p>
            <a:pPr marL="0" lvl="0" indent="0" algn="l" rtl="0">
              <a:lnSpc>
                <a:spcPct val="100000"/>
              </a:lnSpc>
              <a:spcBef>
                <a:spcPts val="480"/>
              </a:spcBef>
              <a:spcAft>
                <a:spcPts val="0"/>
              </a:spcAft>
              <a:buSzPts val="2400"/>
              <a:buNone/>
            </a:pPr>
            <a:endParaRPr b="0" i="1"/>
          </a:p>
          <a:p>
            <a:pPr marL="0" lvl="0" indent="0" algn="l" rtl="0">
              <a:lnSpc>
                <a:spcPct val="100000"/>
              </a:lnSpc>
              <a:spcBef>
                <a:spcPts val="480"/>
              </a:spcBef>
              <a:spcAft>
                <a:spcPts val="0"/>
              </a:spcAft>
              <a:buSzPts val="2400"/>
              <a:buNone/>
            </a:pPr>
            <a:r>
              <a:rPr lang="en-US" b="0" i="1"/>
              <a:t>“Some things take prep and I may not have the time or ability to do that prep.”</a:t>
            </a:r>
            <a:endParaRPr b="0" i="1"/>
          </a:p>
          <a:p>
            <a:pPr marL="0" lvl="0" indent="0" algn="l" rtl="0">
              <a:lnSpc>
                <a:spcPct val="100000"/>
              </a:lnSpc>
              <a:spcBef>
                <a:spcPts val="480"/>
              </a:spcBef>
              <a:spcAft>
                <a:spcPts val="0"/>
              </a:spcAft>
              <a:buSzPts val="2400"/>
              <a:buNone/>
            </a:pPr>
            <a:endParaRPr b="0" i="1"/>
          </a:p>
          <a:p>
            <a:pPr marL="0" lvl="0" indent="0" algn="l" rtl="0">
              <a:lnSpc>
                <a:spcPct val="100000"/>
              </a:lnSpc>
              <a:spcBef>
                <a:spcPts val="480"/>
              </a:spcBef>
              <a:spcAft>
                <a:spcPts val="0"/>
              </a:spcAft>
              <a:buSzPts val="2400"/>
              <a:buNone/>
            </a:pPr>
            <a:r>
              <a:rPr lang="en-US" b="0" i="1"/>
              <a:t>“I’m a single mom of four. Every kid needs their own time with you at some point; there’s so many other needs to be met beyond just providing their food.”</a:t>
            </a:r>
            <a:endParaRPr b="0" i="1"/>
          </a:p>
          <a:p>
            <a:pPr marL="0" lvl="0" indent="0" algn="l" rtl="0">
              <a:lnSpc>
                <a:spcPct val="100000"/>
              </a:lnSpc>
              <a:spcBef>
                <a:spcPts val="480"/>
              </a:spcBef>
              <a:spcAft>
                <a:spcPts val="0"/>
              </a:spcAft>
              <a:buSzPts val="2400"/>
              <a:buNone/>
            </a:pPr>
            <a:endParaRPr i="1"/>
          </a:p>
        </p:txBody>
      </p:sp>
      <p:sp>
        <p:nvSpPr>
          <p:cNvPr id="254" name="Google Shape;254;g812d30e538_0_7"/>
          <p:cNvSpPr txBox="1">
            <a:spLocks noGrp="1"/>
          </p:cNvSpPr>
          <p:nvPr>
            <p:ph type="title"/>
          </p:nvPr>
        </p:nvSpPr>
        <p:spPr>
          <a:xfrm>
            <a:off x="671750" y="371500"/>
            <a:ext cx="84150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US"/>
              <a:t>Access to Healthy Food</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8123d53474_0_90"/>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480"/>
              </a:spcBef>
              <a:spcAft>
                <a:spcPts val="0"/>
              </a:spcAft>
              <a:buSzPts val="2400"/>
              <a:buChar char="&gt;"/>
            </a:pPr>
            <a:r>
              <a:rPr lang="en-US"/>
              <a:t>Common Barriers	</a:t>
            </a:r>
            <a:endParaRPr/>
          </a:p>
          <a:p>
            <a:pPr marL="914400" lvl="1" indent="-355600" algn="l" rtl="0">
              <a:lnSpc>
                <a:spcPct val="115000"/>
              </a:lnSpc>
              <a:spcBef>
                <a:spcPts val="0"/>
              </a:spcBef>
              <a:spcAft>
                <a:spcPts val="0"/>
              </a:spcAft>
              <a:buSzPts val="2000"/>
              <a:buChar char="–"/>
            </a:pPr>
            <a:r>
              <a:rPr lang="en-US" b="0"/>
              <a:t>Cost</a:t>
            </a:r>
            <a:endParaRPr b="0"/>
          </a:p>
          <a:p>
            <a:pPr marL="914400" lvl="1" indent="-355600" algn="l" rtl="0">
              <a:lnSpc>
                <a:spcPct val="115000"/>
              </a:lnSpc>
              <a:spcBef>
                <a:spcPts val="0"/>
              </a:spcBef>
              <a:spcAft>
                <a:spcPts val="0"/>
              </a:spcAft>
              <a:buSzPts val="2000"/>
              <a:buChar char="–"/>
            </a:pPr>
            <a:r>
              <a:rPr lang="en-US" b="0"/>
              <a:t>Seasonality</a:t>
            </a:r>
            <a:endParaRPr b="0"/>
          </a:p>
          <a:p>
            <a:pPr marL="914400" lvl="1" indent="-355600" algn="l" rtl="0">
              <a:lnSpc>
                <a:spcPct val="115000"/>
              </a:lnSpc>
              <a:spcBef>
                <a:spcPts val="0"/>
              </a:spcBef>
              <a:spcAft>
                <a:spcPts val="0"/>
              </a:spcAft>
              <a:buSzPts val="2000"/>
              <a:buChar char="–"/>
            </a:pPr>
            <a:r>
              <a:rPr lang="en-US" b="0"/>
              <a:t>Time</a:t>
            </a:r>
            <a:endParaRPr b="0"/>
          </a:p>
          <a:p>
            <a:pPr marL="1371600" lvl="2" indent="-342900" algn="l" rtl="0">
              <a:lnSpc>
                <a:spcPct val="115000"/>
              </a:lnSpc>
              <a:spcBef>
                <a:spcPts val="0"/>
              </a:spcBef>
              <a:spcAft>
                <a:spcPts val="0"/>
              </a:spcAft>
              <a:buSzPts val="1800"/>
              <a:buChar char="&gt;"/>
            </a:pPr>
            <a:r>
              <a:rPr lang="en-US" b="0"/>
              <a:t>Perishability</a:t>
            </a:r>
            <a:endParaRPr b="0"/>
          </a:p>
          <a:p>
            <a:pPr marL="1371600" lvl="2" indent="-355600" algn="l" rtl="0">
              <a:lnSpc>
                <a:spcPct val="115000"/>
              </a:lnSpc>
              <a:spcBef>
                <a:spcPts val="0"/>
              </a:spcBef>
              <a:spcAft>
                <a:spcPts val="0"/>
              </a:spcAft>
              <a:buSzPts val="2000"/>
              <a:buChar char="&gt;"/>
            </a:pPr>
            <a:r>
              <a:rPr lang="en-US" b="0"/>
              <a:t>Preparation</a:t>
            </a:r>
            <a:endParaRPr b="0"/>
          </a:p>
        </p:txBody>
      </p:sp>
      <p:sp>
        <p:nvSpPr>
          <p:cNvPr id="260" name="Google Shape;260;g8123d53474_0_90"/>
          <p:cNvSpPr txBox="1">
            <a:spLocks noGrp="1"/>
          </p:cNvSpPr>
          <p:nvPr>
            <p:ph type="title"/>
          </p:nvPr>
        </p:nvSpPr>
        <p:spPr>
          <a:xfrm>
            <a:off x="671750" y="371500"/>
            <a:ext cx="84150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US"/>
              <a:t>Access to Healthy Food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8123d53474_0_10"/>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480"/>
              </a:spcBef>
              <a:spcAft>
                <a:spcPts val="0"/>
              </a:spcAft>
              <a:buSzPts val="2000"/>
              <a:buChar char="&gt;"/>
            </a:pPr>
            <a:r>
              <a:rPr lang="en-US" sz="2000"/>
              <a:t>Food insecurity in Seattle:</a:t>
            </a:r>
            <a:endParaRPr sz="2000"/>
          </a:p>
          <a:p>
            <a:pPr marL="914400" lvl="1" indent="-355600" algn="l" rtl="0">
              <a:lnSpc>
                <a:spcPct val="100000"/>
              </a:lnSpc>
              <a:spcBef>
                <a:spcPts val="0"/>
              </a:spcBef>
              <a:spcAft>
                <a:spcPts val="0"/>
              </a:spcAft>
              <a:buSzPts val="2000"/>
              <a:buChar char="–"/>
            </a:pPr>
            <a:r>
              <a:rPr lang="en-US" b="0"/>
              <a:t>13% of adults </a:t>
            </a:r>
            <a:endParaRPr b="0"/>
          </a:p>
          <a:p>
            <a:pPr marL="914400" lvl="1" indent="-355600" algn="l" rtl="0">
              <a:lnSpc>
                <a:spcPct val="100000"/>
              </a:lnSpc>
              <a:spcBef>
                <a:spcPts val="0"/>
              </a:spcBef>
              <a:spcAft>
                <a:spcPts val="0"/>
              </a:spcAft>
              <a:buSzPts val="2000"/>
              <a:buChar char="–"/>
            </a:pPr>
            <a:r>
              <a:rPr lang="en-US" b="0"/>
              <a:t>51% of low-income households with children</a:t>
            </a:r>
            <a:endParaRPr b="0"/>
          </a:p>
          <a:p>
            <a:pPr marL="914400" lvl="1" indent="-355600" algn="l" rtl="0">
              <a:lnSpc>
                <a:spcPct val="100000"/>
              </a:lnSpc>
              <a:spcBef>
                <a:spcPts val="0"/>
              </a:spcBef>
              <a:spcAft>
                <a:spcPts val="0"/>
              </a:spcAft>
              <a:buSzPts val="2000"/>
              <a:buChar char="–"/>
            </a:pPr>
            <a:r>
              <a:rPr lang="en-US" b="0"/>
              <a:t>Various groups are disproportionately affected</a:t>
            </a:r>
            <a:endParaRPr b="0"/>
          </a:p>
          <a:p>
            <a:pPr marL="457200" lvl="0" indent="-355600" algn="l" rtl="0">
              <a:lnSpc>
                <a:spcPct val="100000"/>
              </a:lnSpc>
              <a:spcBef>
                <a:spcPts val="1000"/>
              </a:spcBef>
              <a:spcAft>
                <a:spcPts val="0"/>
              </a:spcAft>
              <a:buSzPts val="2000"/>
              <a:buChar char="&gt;"/>
            </a:pPr>
            <a:r>
              <a:rPr lang="en-US" sz="2000"/>
              <a:t>The “food security gap” - those not eligible for food assistance</a:t>
            </a:r>
            <a:endParaRPr sz="2000"/>
          </a:p>
          <a:p>
            <a:pPr marL="914400" lvl="1" indent="-355600" algn="l" rtl="0">
              <a:lnSpc>
                <a:spcPct val="100000"/>
              </a:lnSpc>
              <a:spcBef>
                <a:spcPts val="0"/>
              </a:spcBef>
              <a:spcAft>
                <a:spcPts val="0"/>
              </a:spcAft>
              <a:buSzPts val="2000"/>
              <a:buChar char="–"/>
            </a:pPr>
            <a:r>
              <a:rPr lang="en-US" b="0"/>
              <a:t>Affects about 13,000 Seattle residents</a:t>
            </a:r>
            <a:endParaRPr b="0"/>
          </a:p>
          <a:p>
            <a:pPr marL="457200" lvl="0" indent="-355600" algn="l" rtl="0">
              <a:lnSpc>
                <a:spcPct val="100000"/>
              </a:lnSpc>
              <a:spcBef>
                <a:spcPts val="1000"/>
              </a:spcBef>
              <a:spcAft>
                <a:spcPts val="0"/>
              </a:spcAft>
              <a:buSzPts val="2000"/>
              <a:buChar char="&gt;"/>
            </a:pPr>
            <a:r>
              <a:rPr lang="en-US" sz="2000"/>
              <a:t>Increasing availability of food in early care and education centers may help bridge this gap</a:t>
            </a:r>
            <a:endParaRPr sz="2000"/>
          </a:p>
          <a:p>
            <a:pPr marL="0" lvl="0" indent="0" algn="l" rtl="0">
              <a:lnSpc>
                <a:spcPct val="100000"/>
              </a:lnSpc>
              <a:spcBef>
                <a:spcPts val="480"/>
              </a:spcBef>
              <a:spcAft>
                <a:spcPts val="0"/>
              </a:spcAft>
              <a:buSzPts val="2400"/>
              <a:buNone/>
            </a:pPr>
            <a:endParaRPr/>
          </a:p>
          <a:p>
            <a:pPr marL="0" lvl="0" indent="0" algn="l" rtl="0">
              <a:lnSpc>
                <a:spcPct val="100000"/>
              </a:lnSpc>
              <a:spcBef>
                <a:spcPts val="480"/>
              </a:spcBef>
              <a:spcAft>
                <a:spcPts val="0"/>
              </a:spcAft>
              <a:buSzPts val="2400"/>
              <a:buNone/>
            </a:pPr>
            <a:endParaRPr/>
          </a:p>
        </p:txBody>
      </p:sp>
      <p:sp>
        <p:nvSpPr>
          <p:cNvPr id="71" name="Google Shape;71;g8123d53474_0_10"/>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US"/>
              <a:t>Introduction - Why This Matters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812d30e538_0_17"/>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480"/>
              </a:spcBef>
              <a:spcAft>
                <a:spcPts val="0"/>
              </a:spcAft>
              <a:buSzPts val="2400"/>
              <a:buChar char="&gt;"/>
            </a:pPr>
            <a:r>
              <a:rPr lang="en-US" b="0"/>
              <a:t>Confusion with the Good Food Bags program</a:t>
            </a:r>
            <a:endParaRPr b="0"/>
          </a:p>
          <a:p>
            <a:pPr marL="457200" lvl="0" indent="-381000" algn="l" rtl="0">
              <a:lnSpc>
                <a:spcPct val="100000"/>
              </a:lnSpc>
              <a:spcBef>
                <a:spcPts val="0"/>
              </a:spcBef>
              <a:spcAft>
                <a:spcPts val="0"/>
              </a:spcAft>
              <a:buSzPts val="2400"/>
              <a:buChar char="&gt;"/>
            </a:pPr>
            <a:r>
              <a:rPr lang="en-US" b="0"/>
              <a:t>Perceived lack of communication</a:t>
            </a:r>
            <a:endParaRPr b="0"/>
          </a:p>
          <a:p>
            <a:pPr marL="457200" lvl="0" indent="-381000" algn="l" rtl="0">
              <a:lnSpc>
                <a:spcPct val="100000"/>
              </a:lnSpc>
              <a:spcBef>
                <a:spcPts val="0"/>
              </a:spcBef>
              <a:spcAft>
                <a:spcPts val="0"/>
              </a:spcAft>
              <a:buSzPts val="2400"/>
              <a:buChar char="&gt;"/>
            </a:pPr>
            <a:r>
              <a:rPr lang="en-US" b="0"/>
              <a:t>Interest in opportunities for parent/family involvement</a:t>
            </a:r>
            <a:endParaRPr b="0"/>
          </a:p>
          <a:p>
            <a:pPr marL="0" lvl="0" indent="0" algn="l" rtl="0">
              <a:lnSpc>
                <a:spcPct val="100000"/>
              </a:lnSpc>
              <a:spcBef>
                <a:spcPts val="480"/>
              </a:spcBef>
              <a:spcAft>
                <a:spcPts val="0"/>
              </a:spcAft>
              <a:buSzPts val="2400"/>
              <a:buNone/>
            </a:pPr>
            <a:endParaRPr i="1"/>
          </a:p>
        </p:txBody>
      </p:sp>
      <p:sp>
        <p:nvSpPr>
          <p:cNvPr id="266" name="Google Shape;266;g812d30e538_0_17"/>
          <p:cNvSpPr txBox="1">
            <a:spLocks noGrp="1"/>
          </p:cNvSpPr>
          <p:nvPr>
            <p:ph type="title"/>
          </p:nvPr>
        </p:nvSpPr>
        <p:spPr>
          <a:xfrm>
            <a:off x="407200" y="371500"/>
            <a:ext cx="96228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US"/>
              <a:t>Farm to Table Knowledge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8123d53474_0_100"/>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US" b="0" i="1"/>
              <a:t>“Any program looking to have a real positive effect on families, it’s important to incorporate the entire family into the message. It’s kind of a lost cause to give a kid a meal and say ‘Hey, this is delicious right?’ without getting buy-in from the parents to be supportive of the healthier choices and making those changes in the house.”</a:t>
            </a:r>
            <a:endParaRPr b="0" i="1"/>
          </a:p>
          <a:p>
            <a:pPr marL="0" lvl="0" indent="0" algn="l" rtl="0">
              <a:spcBef>
                <a:spcPts val="480"/>
              </a:spcBef>
              <a:spcAft>
                <a:spcPts val="0"/>
              </a:spcAft>
              <a:buSzPts val="2400"/>
              <a:buNone/>
            </a:pPr>
            <a:endParaRPr b="0" i="1"/>
          </a:p>
          <a:p>
            <a:pPr marL="0" lvl="0" indent="0" algn="l" rtl="0">
              <a:lnSpc>
                <a:spcPct val="100000"/>
              </a:lnSpc>
              <a:spcBef>
                <a:spcPts val="480"/>
              </a:spcBef>
              <a:spcAft>
                <a:spcPts val="0"/>
              </a:spcAft>
              <a:buSzPts val="2400"/>
              <a:buNone/>
            </a:pPr>
            <a:endParaRPr i="1"/>
          </a:p>
        </p:txBody>
      </p:sp>
      <p:sp>
        <p:nvSpPr>
          <p:cNvPr id="272" name="Google Shape;272;g8123d53474_0_100"/>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US"/>
              <a:t>Farm to Table Opportunities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812d30e538_0_12"/>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480"/>
              </a:spcBef>
              <a:spcAft>
                <a:spcPts val="0"/>
              </a:spcAft>
              <a:buSzPts val="2000"/>
              <a:buChar char="&gt;"/>
            </a:pPr>
            <a:r>
              <a:rPr lang="en-US" sz="2000"/>
              <a:t>Program reach</a:t>
            </a:r>
            <a:endParaRPr sz="2000"/>
          </a:p>
          <a:p>
            <a:pPr marL="914400" lvl="1" indent="-355600" algn="l" rtl="0">
              <a:lnSpc>
                <a:spcPct val="100000"/>
              </a:lnSpc>
              <a:spcBef>
                <a:spcPts val="0"/>
              </a:spcBef>
              <a:spcAft>
                <a:spcPts val="0"/>
              </a:spcAft>
              <a:buSzPts val="2000"/>
              <a:buChar char="–"/>
            </a:pPr>
            <a:r>
              <a:rPr lang="en-US" b="0"/>
              <a:t>impact eating at home</a:t>
            </a:r>
            <a:endParaRPr b="0"/>
          </a:p>
          <a:p>
            <a:pPr marL="914400" lvl="1" indent="-355600" algn="l" rtl="0">
              <a:lnSpc>
                <a:spcPct val="100000"/>
              </a:lnSpc>
              <a:spcBef>
                <a:spcPts val="0"/>
              </a:spcBef>
              <a:spcAft>
                <a:spcPts val="0"/>
              </a:spcAft>
              <a:buSzPts val="2000"/>
              <a:buChar char="–"/>
            </a:pPr>
            <a:r>
              <a:rPr lang="en-US" b="0"/>
              <a:t>cover gaps in food security over school breaks</a:t>
            </a:r>
            <a:endParaRPr b="0"/>
          </a:p>
          <a:p>
            <a:pPr marL="457200" lvl="0" indent="-355600" algn="l" rtl="0">
              <a:lnSpc>
                <a:spcPct val="100000"/>
              </a:lnSpc>
              <a:spcBef>
                <a:spcPts val="0"/>
              </a:spcBef>
              <a:spcAft>
                <a:spcPts val="0"/>
              </a:spcAft>
              <a:buSzPts val="2000"/>
              <a:buChar char="&gt;"/>
            </a:pPr>
            <a:r>
              <a:rPr lang="en-US" sz="2000"/>
              <a:t>Parent involvement</a:t>
            </a:r>
            <a:endParaRPr sz="2000"/>
          </a:p>
          <a:p>
            <a:pPr marL="914400" lvl="1" indent="-355600" algn="l" rtl="0">
              <a:lnSpc>
                <a:spcPct val="100000"/>
              </a:lnSpc>
              <a:spcBef>
                <a:spcPts val="0"/>
              </a:spcBef>
              <a:spcAft>
                <a:spcPts val="0"/>
              </a:spcAft>
              <a:buSzPts val="2000"/>
              <a:buChar char="–"/>
            </a:pPr>
            <a:r>
              <a:rPr lang="en-US" b="0"/>
              <a:t>communication/outreach</a:t>
            </a:r>
            <a:endParaRPr b="0"/>
          </a:p>
          <a:p>
            <a:pPr marL="914400" lvl="1" indent="-355600" algn="l" rtl="0">
              <a:lnSpc>
                <a:spcPct val="100000"/>
              </a:lnSpc>
              <a:spcBef>
                <a:spcPts val="0"/>
              </a:spcBef>
              <a:spcAft>
                <a:spcPts val="0"/>
              </a:spcAft>
              <a:buSzPts val="2000"/>
              <a:buChar char="–"/>
            </a:pPr>
            <a:r>
              <a:rPr lang="en-US" b="0"/>
              <a:t>take-home components</a:t>
            </a:r>
            <a:endParaRPr b="0"/>
          </a:p>
          <a:p>
            <a:pPr marL="457200" lvl="0" indent="-355600" algn="l" rtl="0">
              <a:lnSpc>
                <a:spcPct val="100000"/>
              </a:lnSpc>
              <a:spcBef>
                <a:spcPts val="0"/>
              </a:spcBef>
              <a:spcAft>
                <a:spcPts val="0"/>
              </a:spcAft>
              <a:buSzPts val="2000"/>
              <a:buChar char="&gt;"/>
            </a:pPr>
            <a:r>
              <a:rPr lang="en-US" sz="2000"/>
              <a:t>Measurable outcomes</a:t>
            </a:r>
            <a:endParaRPr sz="2000"/>
          </a:p>
          <a:p>
            <a:pPr marL="914400" lvl="1" indent="-355600" algn="l" rtl="0">
              <a:lnSpc>
                <a:spcPct val="100000"/>
              </a:lnSpc>
              <a:spcBef>
                <a:spcPts val="0"/>
              </a:spcBef>
              <a:spcAft>
                <a:spcPts val="0"/>
              </a:spcAft>
              <a:buSzPts val="2000"/>
              <a:buChar char="–"/>
            </a:pPr>
            <a:r>
              <a:rPr lang="en-US" b="0"/>
              <a:t>illustrate purpose/increase buy-in</a:t>
            </a:r>
            <a:endParaRPr b="0"/>
          </a:p>
        </p:txBody>
      </p:sp>
      <p:sp>
        <p:nvSpPr>
          <p:cNvPr id="278" name="Google Shape;278;g812d30e538_0_12"/>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US"/>
              <a:t>Farm to Table Opportunities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812d30e538_0_22"/>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US" b="0" i="1"/>
              <a:t>“Success would be the kids getting fresh fruits/vegetables that are locally grown and getting introduced to new fruits and vegetables; farmers/growers getting supported; childcare centers getting better reviews because they’re serving healthy/local foods; and parents are happy because their children are eating well.”</a:t>
            </a:r>
            <a:endParaRPr b="0" i="1"/>
          </a:p>
          <a:p>
            <a:pPr marL="0" lvl="0" indent="0" algn="l" rtl="0">
              <a:lnSpc>
                <a:spcPct val="100000"/>
              </a:lnSpc>
              <a:spcBef>
                <a:spcPts val="480"/>
              </a:spcBef>
              <a:spcAft>
                <a:spcPts val="0"/>
              </a:spcAft>
              <a:buSzPts val="2400"/>
              <a:buNone/>
            </a:pPr>
            <a:endParaRPr i="1"/>
          </a:p>
        </p:txBody>
      </p:sp>
      <p:sp>
        <p:nvSpPr>
          <p:cNvPr id="284" name="Google Shape;284;g812d30e538_0_22"/>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US"/>
              <a:t>Farm to Table Opportunities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714630a3e1_0_23"/>
          <p:cNvSpPr txBox="1">
            <a:spLocks noGrp="1"/>
          </p:cNvSpPr>
          <p:nvPr>
            <p:ph type="title"/>
          </p:nvPr>
        </p:nvSpPr>
        <p:spPr>
          <a:xfrm>
            <a:off x="671757" y="1433274"/>
            <a:ext cx="6972300" cy="2641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Early Care &amp; Education Center Staff Interview Results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8123d53474_0_110"/>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US"/>
              <a:t>Results: Early Care &amp; Education Center</a:t>
            </a:r>
            <a:endParaRPr/>
          </a:p>
          <a:p>
            <a:pPr marL="0" lvl="0" indent="0" algn="l" rtl="0">
              <a:lnSpc>
                <a:spcPct val="100000"/>
              </a:lnSpc>
              <a:spcBef>
                <a:spcPts val="0"/>
              </a:spcBef>
              <a:spcAft>
                <a:spcPts val="0"/>
              </a:spcAft>
              <a:buSzPts val="3000"/>
              <a:buNone/>
            </a:pPr>
            <a:r>
              <a:rPr lang="en-US"/>
              <a:t>Staff Interviews </a:t>
            </a:r>
            <a:endParaRPr/>
          </a:p>
        </p:txBody>
      </p:sp>
      <p:graphicFrame>
        <p:nvGraphicFramePr>
          <p:cNvPr id="295" name="Google Shape;295;g8123d53474_0_110"/>
          <p:cNvGraphicFramePr/>
          <p:nvPr/>
        </p:nvGraphicFramePr>
        <p:xfrm>
          <a:off x="671725" y="1691700"/>
          <a:ext cx="7840700" cy="4846110"/>
        </p:xfrm>
        <a:graphic>
          <a:graphicData uri="http://schemas.openxmlformats.org/drawingml/2006/table">
            <a:tbl>
              <a:tblPr>
                <a:noFill/>
                <a:tableStyleId>{9A1965FA-DCF2-498C-8B2D-0F427B8E9312}</a:tableStyleId>
              </a:tblPr>
              <a:tblGrid>
                <a:gridCol w="3920350">
                  <a:extLst>
                    <a:ext uri="{9D8B030D-6E8A-4147-A177-3AD203B41FA5}">
                      <a16:colId xmlns:a16="http://schemas.microsoft.com/office/drawing/2014/main" val="20000"/>
                    </a:ext>
                  </a:extLst>
                </a:gridCol>
                <a:gridCol w="3920350">
                  <a:extLst>
                    <a:ext uri="{9D8B030D-6E8A-4147-A177-3AD203B41FA5}">
                      <a16:colId xmlns:a16="http://schemas.microsoft.com/office/drawing/2014/main" val="20001"/>
                    </a:ext>
                  </a:extLst>
                </a:gridCol>
              </a:tblGrid>
              <a:tr h="72082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chemeClr val="dk1"/>
                          </a:solidFill>
                        </a:rPr>
                        <a:t>Total number of staff members interviewed</a:t>
                      </a:r>
                      <a:endParaRPr sz="1800" b="1"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9</a:t>
                      </a:r>
                      <a:endParaRPr sz="1800"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2082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chemeClr val="dk1"/>
                          </a:solidFill>
                        </a:rPr>
                        <a:t>Number of children attending each center</a:t>
                      </a:r>
                      <a:endParaRPr sz="1800" b="1"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12-350</a:t>
                      </a:r>
                      <a:endParaRPr sz="1800"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5005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chemeClr val="dk1"/>
                          </a:solidFill>
                        </a:rPr>
                        <a:t>Ages of children at each center</a:t>
                      </a:r>
                      <a:endParaRPr sz="1800" b="1"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1 month - 13 years </a:t>
                      </a:r>
                      <a:endParaRPr sz="1800"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99160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chemeClr val="dk1"/>
                          </a:solidFill>
                        </a:rPr>
                        <a:t>SES </a:t>
                      </a:r>
                      <a:endParaRPr sz="1800" b="1"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The majority of centers served low income communities; some centers had a mix of high and low SES</a:t>
                      </a:r>
                      <a:endParaRPr sz="1800"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5005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chemeClr val="dk1"/>
                          </a:solidFill>
                        </a:rPr>
                        <a:t>Number of sites per center </a:t>
                      </a:r>
                      <a:endParaRPr sz="1800" b="1"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1-12 </a:t>
                      </a:r>
                      <a:endParaRPr sz="1800"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72082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chemeClr val="dk1"/>
                          </a:solidFill>
                        </a:rPr>
                        <a:t>Number of meals served at each center</a:t>
                      </a:r>
                      <a:endParaRPr sz="1800" b="1"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Varies </a:t>
                      </a:r>
                      <a:endParaRPr sz="1800"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72082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chemeClr val="dk1"/>
                          </a:solidFill>
                        </a:rPr>
                        <a:t>Food and nutrition curriculum available?</a:t>
                      </a:r>
                      <a:endParaRPr sz="1800" b="1"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Varies </a:t>
                      </a:r>
                      <a:endParaRPr sz="1800"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8123d53474_0_115"/>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US"/>
              <a:t>Overarching themes: </a:t>
            </a:r>
            <a:endParaRPr/>
          </a:p>
          <a:p>
            <a:pPr marL="457200" lvl="0" indent="-342900" algn="l" rtl="0">
              <a:lnSpc>
                <a:spcPct val="100000"/>
              </a:lnSpc>
              <a:spcBef>
                <a:spcPts val="480"/>
              </a:spcBef>
              <a:spcAft>
                <a:spcPts val="0"/>
              </a:spcAft>
              <a:buSzPts val="1800"/>
              <a:buChar char="●"/>
            </a:pPr>
            <a:r>
              <a:rPr lang="en-US" sz="1800" b="0"/>
              <a:t>Barriers to accessing and serving fresh foods</a:t>
            </a:r>
            <a:endParaRPr sz="1800" b="0"/>
          </a:p>
          <a:p>
            <a:pPr marL="457200" lvl="0" indent="-342900" algn="l" rtl="0">
              <a:lnSpc>
                <a:spcPct val="100000"/>
              </a:lnSpc>
              <a:spcBef>
                <a:spcPts val="0"/>
              </a:spcBef>
              <a:spcAft>
                <a:spcPts val="0"/>
              </a:spcAft>
              <a:buSzPts val="1800"/>
              <a:buChar char="●"/>
            </a:pPr>
            <a:r>
              <a:rPr lang="en-US" sz="1800" b="0"/>
              <a:t>Challenges to participating in the Farm to Table program</a:t>
            </a:r>
            <a:endParaRPr sz="1800" b="0"/>
          </a:p>
          <a:p>
            <a:pPr marL="457200" lvl="0" indent="-342900" algn="l" rtl="0">
              <a:lnSpc>
                <a:spcPct val="100000"/>
              </a:lnSpc>
              <a:spcBef>
                <a:spcPts val="0"/>
              </a:spcBef>
              <a:spcAft>
                <a:spcPts val="0"/>
              </a:spcAft>
              <a:buSzPts val="1800"/>
              <a:buChar char="●"/>
            </a:pPr>
            <a:r>
              <a:rPr lang="en-US" sz="1800" b="0"/>
              <a:t>Activities and supports needed from the Farm to Table program</a:t>
            </a:r>
            <a:endParaRPr sz="1800" b="0"/>
          </a:p>
          <a:p>
            <a:pPr marL="0" lvl="0" indent="0" algn="l" rtl="0">
              <a:lnSpc>
                <a:spcPct val="100000"/>
              </a:lnSpc>
              <a:spcBef>
                <a:spcPts val="480"/>
              </a:spcBef>
              <a:spcAft>
                <a:spcPts val="0"/>
              </a:spcAft>
              <a:buSzPts val="2400"/>
              <a:buNone/>
            </a:pPr>
            <a:endParaRPr>
              <a:highlight>
                <a:schemeClr val="accent6"/>
              </a:highlight>
            </a:endParaRPr>
          </a:p>
          <a:p>
            <a:pPr marL="0" lvl="0" indent="0" algn="l" rtl="0">
              <a:lnSpc>
                <a:spcPct val="100000"/>
              </a:lnSpc>
              <a:spcBef>
                <a:spcPts val="480"/>
              </a:spcBef>
              <a:spcAft>
                <a:spcPts val="0"/>
              </a:spcAft>
              <a:buSzPts val="2400"/>
              <a:buNone/>
            </a:pPr>
            <a:endParaRPr/>
          </a:p>
          <a:p>
            <a:pPr marL="0" lvl="0" indent="0" algn="l" rtl="0">
              <a:lnSpc>
                <a:spcPct val="100000"/>
              </a:lnSpc>
              <a:spcBef>
                <a:spcPts val="480"/>
              </a:spcBef>
              <a:spcAft>
                <a:spcPts val="0"/>
              </a:spcAft>
              <a:buSzPts val="2400"/>
              <a:buNone/>
            </a:pPr>
            <a:endParaRPr/>
          </a:p>
        </p:txBody>
      </p:sp>
      <p:sp>
        <p:nvSpPr>
          <p:cNvPr id="301" name="Google Shape;301;g8123d53474_0_115"/>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US"/>
              <a:t>Results: Early Care &amp; Education</a:t>
            </a:r>
            <a:endParaRPr/>
          </a:p>
          <a:p>
            <a:pPr marL="0" lvl="0" indent="0" algn="l" rtl="0">
              <a:lnSpc>
                <a:spcPct val="100000"/>
              </a:lnSpc>
              <a:spcBef>
                <a:spcPts val="0"/>
              </a:spcBef>
              <a:spcAft>
                <a:spcPts val="0"/>
              </a:spcAft>
              <a:buSzPts val="3000"/>
              <a:buNone/>
            </a:pPr>
            <a:r>
              <a:rPr lang="en-US"/>
              <a:t>Staff Interviews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8123d53474_0_120"/>
          <p:cNvSpPr txBox="1">
            <a:spLocks noGrp="1"/>
          </p:cNvSpPr>
          <p:nvPr>
            <p:ph type="body" idx="1"/>
          </p:nvPr>
        </p:nvSpPr>
        <p:spPr>
          <a:xfrm>
            <a:off x="665455" y="1584100"/>
            <a:ext cx="8196300" cy="40155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480"/>
              </a:spcBef>
              <a:spcAft>
                <a:spcPts val="0"/>
              </a:spcAft>
              <a:buSzPts val="1800"/>
              <a:buChar char="●"/>
            </a:pPr>
            <a:r>
              <a:rPr lang="en-US" sz="1800"/>
              <a:t>Staffing and food preparation </a:t>
            </a:r>
            <a:endParaRPr sz="1800"/>
          </a:p>
          <a:p>
            <a:pPr marL="457200" lvl="0" indent="-342900" algn="l" rtl="0">
              <a:lnSpc>
                <a:spcPct val="100000"/>
              </a:lnSpc>
              <a:spcBef>
                <a:spcPts val="0"/>
              </a:spcBef>
              <a:spcAft>
                <a:spcPts val="0"/>
              </a:spcAft>
              <a:buSzPts val="1800"/>
              <a:buChar char="●"/>
            </a:pPr>
            <a:r>
              <a:rPr lang="en-US" sz="1800"/>
              <a:t>Menu planning and menu requirements</a:t>
            </a:r>
            <a:endParaRPr sz="1800"/>
          </a:p>
          <a:p>
            <a:pPr marL="457200" lvl="0" indent="-342900" algn="l" rtl="0">
              <a:lnSpc>
                <a:spcPct val="100000"/>
              </a:lnSpc>
              <a:spcBef>
                <a:spcPts val="0"/>
              </a:spcBef>
              <a:spcAft>
                <a:spcPts val="0"/>
              </a:spcAft>
              <a:buSzPts val="1800"/>
              <a:buChar char="●"/>
            </a:pPr>
            <a:r>
              <a:rPr lang="en-US" sz="1800"/>
              <a:t>Seasonality </a:t>
            </a:r>
            <a:endParaRPr sz="1800"/>
          </a:p>
          <a:p>
            <a:pPr marL="457200" lvl="0" indent="-342900" algn="l" rtl="0">
              <a:lnSpc>
                <a:spcPct val="100000"/>
              </a:lnSpc>
              <a:spcBef>
                <a:spcPts val="0"/>
              </a:spcBef>
              <a:spcAft>
                <a:spcPts val="0"/>
              </a:spcAft>
              <a:buSzPts val="1800"/>
              <a:buChar char="●"/>
            </a:pPr>
            <a:r>
              <a:rPr lang="en-US" sz="1800"/>
              <a:t>Food storage and food waste</a:t>
            </a:r>
            <a:endParaRPr sz="1800"/>
          </a:p>
          <a:p>
            <a:pPr marL="457200" lvl="0" indent="-342900" algn="l" rtl="0">
              <a:lnSpc>
                <a:spcPct val="100000"/>
              </a:lnSpc>
              <a:spcBef>
                <a:spcPts val="0"/>
              </a:spcBef>
              <a:spcAft>
                <a:spcPts val="0"/>
              </a:spcAft>
              <a:buSzPts val="1800"/>
              <a:buChar char="●"/>
            </a:pPr>
            <a:r>
              <a:rPr lang="en-US" sz="1800"/>
              <a:t>Delivery timing</a:t>
            </a:r>
            <a:endParaRPr sz="1800"/>
          </a:p>
          <a:p>
            <a:pPr marL="0" lvl="0" indent="0" algn="l" rtl="0">
              <a:lnSpc>
                <a:spcPct val="100000"/>
              </a:lnSpc>
              <a:spcBef>
                <a:spcPts val="480"/>
              </a:spcBef>
              <a:spcAft>
                <a:spcPts val="0"/>
              </a:spcAft>
              <a:buSzPts val="2400"/>
              <a:buNone/>
            </a:pPr>
            <a:endParaRPr sz="1000" b="0"/>
          </a:p>
          <a:p>
            <a:pPr marL="0" lvl="0" indent="0" algn="l" rtl="0">
              <a:lnSpc>
                <a:spcPct val="107916"/>
              </a:lnSpc>
              <a:spcBef>
                <a:spcPts val="480"/>
              </a:spcBef>
              <a:spcAft>
                <a:spcPts val="0"/>
              </a:spcAft>
              <a:buSzPts val="1100"/>
              <a:buNone/>
            </a:pPr>
            <a:r>
              <a:rPr lang="en-US" sz="1800" b="0" i="1">
                <a:solidFill>
                  <a:schemeClr val="dk1"/>
                </a:solidFill>
              </a:rPr>
              <a:t>“Menu planning [makes it difficult to serve fresh foods] because you don’t know what will be offered from Farm to Table more than a week in advance because you order throughout the week and it comes to you on Tuesdays. If what you plan in your menu is not reflected or something along those lines...that can be frustrating.” </a:t>
            </a:r>
            <a:endParaRPr sz="1800" b="0" i="1">
              <a:solidFill>
                <a:schemeClr val="dk1"/>
              </a:solidFill>
            </a:endParaRPr>
          </a:p>
          <a:p>
            <a:pPr marL="0" lvl="0" indent="0" algn="l" rtl="0">
              <a:lnSpc>
                <a:spcPct val="107916"/>
              </a:lnSpc>
              <a:spcBef>
                <a:spcPts val="480"/>
              </a:spcBef>
              <a:spcAft>
                <a:spcPts val="0"/>
              </a:spcAft>
              <a:buClr>
                <a:schemeClr val="dk1"/>
              </a:buClr>
              <a:buSzPts val="1100"/>
              <a:buFont typeface="Arial"/>
              <a:buNone/>
            </a:pPr>
            <a:endParaRPr sz="800" b="0" i="1">
              <a:solidFill>
                <a:schemeClr val="dk1"/>
              </a:solidFill>
            </a:endParaRPr>
          </a:p>
          <a:p>
            <a:pPr marL="0" lvl="0" indent="0" algn="l" rtl="0">
              <a:lnSpc>
                <a:spcPct val="107916"/>
              </a:lnSpc>
              <a:spcBef>
                <a:spcPts val="480"/>
              </a:spcBef>
              <a:spcAft>
                <a:spcPts val="0"/>
              </a:spcAft>
              <a:buClr>
                <a:schemeClr val="dk1"/>
              </a:buClr>
              <a:buSzPts val="1100"/>
              <a:buFont typeface="Arial"/>
              <a:buNone/>
            </a:pPr>
            <a:r>
              <a:rPr lang="en-US" sz="1800" b="0" i="1">
                <a:solidFill>
                  <a:schemeClr val="dk1"/>
                </a:solidFill>
              </a:rPr>
              <a:t>“It’s pretty hard to store pounds and pounds of lettuce...It does come in bulk and we do have to order so much of it. Even if we only order $100 of one thing it either sits on the table or takes up the whole freezer. Two hardest things are storing it and planning to cook it.”</a:t>
            </a:r>
            <a:endParaRPr sz="1800" b="0" i="1">
              <a:solidFill>
                <a:schemeClr val="dk1"/>
              </a:solidFill>
            </a:endParaRPr>
          </a:p>
          <a:p>
            <a:pPr marL="0" lvl="0" indent="0" algn="l" rtl="0">
              <a:lnSpc>
                <a:spcPct val="107916"/>
              </a:lnSpc>
              <a:spcBef>
                <a:spcPts val="480"/>
              </a:spcBef>
              <a:spcAft>
                <a:spcPts val="0"/>
              </a:spcAft>
              <a:buClr>
                <a:schemeClr val="dk1"/>
              </a:buClr>
              <a:buSzPts val="1100"/>
              <a:buFont typeface="Arial"/>
              <a:buNone/>
            </a:pPr>
            <a:endParaRPr sz="1800" b="0" i="1">
              <a:solidFill>
                <a:schemeClr val="dk1"/>
              </a:solidFill>
            </a:endParaRPr>
          </a:p>
        </p:txBody>
      </p:sp>
      <p:sp>
        <p:nvSpPr>
          <p:cNvPr id="307" name="Google Shape;307;g8123d53474_0_120"/>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US"/>
              <a:t>Barriers to Accessing and Serving Fresh Foods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8123d53474_0_125"/>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480"/>
              </a:spcBef>
              <a:spcAft>
                <a:spcPts val="0"/>
              </a:spcAft>
              <a:buSzPts val="2400"/>
              <a:buNone/>
            </a:pPr>
            <a:endParaRPr b="0" i="1">
              <a:solidFill>
                <a:srgbClr val="000000"/>
              </a:solidFill>
            </a:endParaRPr>
          </a:p>
          <a:p>
            <a:pPr marL="0" lvl="0" indent="0" algn="l" rtl="0">
              <a:lnSpc>
                <a:spcPct val="107916"/>
              </a:lnSpc>
              <a:spcBef>
                <a:spcPts val="480"/>
              </a:spcBef>
              <a:spcAft>
                <a:spcPts val="0"/>
              </a:spcAft>
              <a:buSzPts val="2400"/>
              <a:buNone/>
            </a:pPr>
            <a:r>
              <a:rPr lang="en-US" sz="1800" b="0" i="1">
                <a:solidFill>
                  <a:schemeClr val="dk1"/>
                </a:solidFill>
              </a:rPr>
              <a:t>“A lot of [the kids] rely on school lunches too and I want them to be happily fed if they go home and there’s not much for dinner that day. It’s not always that desperate but you don’t know when it is.”</a:t>
            </a:r>
            <a:endParaRPr sz="1800" b="0" i="1">
              <a:solidFill>
                <a:schemeClr val="dk1"/>
              </a:solidFill>
            </a:endParaRPr>
          </a:p>
          <a:p>
            <a:pPr marL="0" lvl="0" indent="0" algn="l" rtl="0">
              <a:lnSpc>
                <a:spcPct val="107916"/>
              </a:lnSpc>
              <a:spcBef>
                <a:spcPts val="480"/>
              </a:spcBef>
              <a:spcAft>
                <a:spcPts val="0"/>
              </a:spcAft>
              <a:buSzPts val="2400"/>
              <a:buNone/>
            </a:pPr>
            <a:endParaRPr sz="1800" b="0" i="1">
              <a:solidFill>
                <a:schemeClr val="dk1"/>
              </a:solidFill>
            </a:endParaRPr>
          </a:p>
          <a:p>
            <a:pPr marL="0" lvl="0" indent="0" algn="l" rtl="0">
              <a:lnSpc>
                <a:spcPct val="107916"/>
              </a:lnSpc>
              <a:spcBef>
                <a:spcPts val="480"/>
              </a:spcBef>
              <a:spcAft>
                <a:spcPts val="0"/>
              </a:spcAft>
              <a:buSzPts val="2400"/>
              <a:buNone/>
            </a:pPr>
            <a:r>
              <a:rPr lang="en-US" sz="1800" b="0" i="1">
                <a:solidFill>
                  <a:schemeClr val="dk1"/>
                </a:solidFill>
              </a:rPr>
              <a:t>“[Serving local foods to children is] very important - we have many low income families. When we provide them organic and healthy foods, they really appreciate it. When we talk about Farm to Table they like the program and the benefits.” </a:t>
            </a:r>
            <a:endParaRPr sz="1800" b="0" i="1">
              <a:solidFill>
                <a:schemeClr val="dk1"/>
              </a:solidFill>
            </a:endParaRPr>
          </a:p>
          <a:p>
            <a:pPr marL="0" lvl="0" indent="0" algn="l" rtl="0">
              <a:lnSpc>
                <a:spcPct val="107916"/>
              </a:lnSpc>
              <a:spcBef>
                <a:spcPts val="480"/>
              </a:spcBef>
              <a:spcAft>
                <a:spcPts val="0"/>
              </a:spcAft>
              <a:buSzPts val="2400"/>
              <a:buNone/>
            </a:pPr>
            <a:endParaRPr sz="1800" b="0" i="1">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8123d53474_0_130"/>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480"/>
              </a:spcBef>
              <a:spcAft>
                <a:spcPts val="0"/>
              </a:spcAft>
              <a:buSzPts val="1800"/>
              <a:buChar char="●"/>
            </a:pPr>
            <a:r>
              <a:rPr lang="en-US" sz="1800"/>
              <a:t>Staff do not know about Farm to Table or its goals until they directly interact with Farm to Table</a:t>
            </a:r>
            <a:endParaRPr sz="1800"/>
          </a:p>
          <a:p>
            <a:pPr marL="457200" lvl="0" indent="-342900" algn="l" rtl="0">
              <a:lnSpc>
                <a:spcPct val="100000"/>
              </a:lnSpc>
              <a:spcBef>
                <a:spcPts val="0"/>
              </a:spcBef>
              <a:spcAft>
                <a:spcPts val="0"/>
              </a:spcAft>
              <a:buSzPts val="1800"/>
              <a:buChar char="●"/>
            </a:pPr>
            <a:r>
              <a:rPr lang="en-US" sz="1800"/>
              <a:t>Challenges with additional services provided by the program </a:t>
            </a:r>
            <a:endParaRPr sz="1800"/>
          </a:p>
          <a:p>
            <a:pPr marL="0" lvl="0" indent="0" algn="l" rtl="0">
              <a:lnSpc>
                <a:spcPct val="107916"/>
              </a:lnSpc>
              <a:spcBef>
                <a:spcPts val="0"/>
              </a:spcBef>
              <a:spcAft>
                <a:spcPts val="0"/>
              </a:spcAft>
              <a:buSzPts val="2400"/>
              <a:buNone/>
            </a:pPr>
            <a:endParaRPr sz="1800" b="0" i="1"/>
          </a:p>
          <a:p>
            <a:pPr marL="0" lvl="0" indent="0" algn="l" rtl="0">
              <a:lnSpc>
                <a:spcPct val="107916"/>
              </a:lnSpc>
              <a:spcBef>
                <a:spcPts val="0"/>
              </a:spcBef>
              <a:spcAft>
                <a:spcPts val="0"/>
              </a:spcAft>
              <a:buSzPts val="2400"/>
              <a:buNone/>
            </a:pPr>
            <a:r>
              <a:rPr lang="en-US" sz="1800" b="0" i="1"/>
              <a:t>“I would say, probably [a challenge to participating is] just the knowledge and knowing how to get started. You know, it kind of might sound overwhelming, or [you] don’t know [how to] access [Farm to Table].” </a:t>
            </a:r>
            <a:endParaRPr sz="1800" b="0" i="1"/>
          </a:p>
          <a:p>
            <a:pPr marL="0" lvl="0" indent="0" algn="l" rtl="0">
              <a:lnSpc>
                <a:spcPct val="107916"/>
              </a:lnSpc>
              <a:spcBef>
                <a:spcPts val="0"/>
              </a:spcBef>
              <a:spcAft>
                <a:spcPts val="0"/>
              </a:spcAft>
              <a:buSzPts val="2400"/>
              <a:buNone/>
            </a:pPr>
            <a:endParaRPr sz="1800" b="0" i="1"/>
          </a:p>
          <a:p>
            <a:pPr marL="0" lvl="0" indent="0" algn="l" rtl="0">
              <a:lnSpc>
                <a:spcPct val="107916"/>
              </a:lnSpc>
              <a:spcBef>
                <a:spcPts val="0"/>
              </a:spcBef>
              <a:spcAft>
                <a:spcPts val="0"/>
              </a:spcAft>
              <a:buSzPts val="2400"/>
              <a:buNone/>
            </a:pPr>
            <a:r>
              <a:rPr lang="en-US" sz="1800" b="0" i="1"/>
              <a:t>“Last year [one of Farm to Table’s partner programs] came out and did some lessons and tried to correlate with curriculum and they wanted to do one hour lessons and that was, I don’t know if it’s because of government funding or what but for preschoolers, a one hour lesson is not good. Even a half hour is very, very long. That’s the only thing I had issues with.” </a:t>
            </a:r>
            <a:endParaRPr sz="1800" b="0" i="1"/>
          </a:p>
          <a:p>
            <a:pPr marL="0" lvl="0" indent="0" algn="l" rtl="0">
              <a:lnSpc>
                <a:spcPct val="107916"/>
              </a:lnSpc>
              <a:spcBef>
                <a:spcPts val="0"/>
              </a:spcBef>
              <a:spcAft>
                <a:spcPts val="0"/>
              </a:spcAft>
              <a:buSzPts val="2400"/>
              <a:buNone/>
            </a:pPr>
            <a:endParaRPr sz="1800" b="0" i="1"/>
          </a:p>
          <a:p>
            <a:pPr marL="0" lvl="0" indent="0" algn="l" rtl="0">
              <a:lnSpc>
                <a:spcPct val="107916"/>
              </a:lnSpc>
              <a:spcBef>
                <a:spcPts val="0"/>
              </a:spcBef>
              <a:spcAft>
                <a:spcPts val="0"/>
              </a:spcAft>
              <a:buSzPts val="2400"/>
              <a:buNone/>
            </a:pPr>
            <a:endParaRPr sz="1800" b="0" i="1"/>
          </a:p>
        </p:txBody>
      </p:sp>
      <p:sp>
        <p:nvSpPr>
          <p:cNvPr id="318" name="Google Shape;318;g8123d53474_0_130"/>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US"/>
              <a:t>Challenges to Participating in the Farm to Table Program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8145ce093d_0_3"/>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480"/>
              </a:spcBef>
              <a:spcAft>
                <a:spcPts val="0"/>
              </a:spcAft>
              <a:buSzPts val="2000"/>
              <a:buChar char="&gt;"/>
            </a:pPr>
            <a:r>
              <a:rPr lang="en-US" sz="2000"/>
              <a:t>The City of Seattle Farm to Table program provides funding, technical assistance, and education support for early care and education centers</a:t>
            </a:r>
            <a:endParaRPr sz="2000"/>
          </a:p>
          <a:p>
            <a:pPr marL="914400" lvl="1" indent="-355600" algn="l" rtl="0">
              <a:lnSpc>
                <a:spcPct val="100000"/>
              </a:lnSpc>
              <a:spcBef>
                <a:spcPts val="0"/>
              </a:spcBef>
              <a:spcAft>
                <a:spcPts val="0"/>
              </a:spcAft>
              <a:buSzPts val="2000"/>
              <a:buChar char="–"/>
            </a:pPr>
            <a:r>
              <a:rPr lang="en-US" b="0"/>
              <a:t>Engages 5 partners: Farmstand Local Foods, City of Seattle Human Services Department, Nourishian for Life, Tilth Alliance, and Solid Ground</a:t>
            </a:r>
            <a:endParaRPr b="0"/>
          </a:p>
          <a:p>
            <a:pPr marL="457200" lvl="0" indent="-355600" algn="l" rtl="0">
              <a:lnSpc>
                <a:spcPct val="100000"/>
              </a:lnSpc>
              <a:spcBef>
                <a:spcPts val="1000"/>
              </a:spcBef>
              <a:spcAft>
                <a:spcPts val="0"/>
              </a:spcAft>
              <a:buSzPts val="2000"/>
              <a:buChar char="&gt;"/>
            </a:pPr>
            <a:r>
              <a:rPr lang="en-US" sz="2000">
                <a:solidFill>
                  <a:schemeClr val="dk1"/>
                </a:solidFill>
              </a:rPr>
              <a:t>The program is funded by revenue from the city’s 2017 Sweetened Beverage Tax</a:t>
            </a:r>
            <a:endParaRPr sz="2000"/>
          </a:p>
          <a:p>
            <a:pPr marL="0" lvl="0" indent="0" algn="l" rtl="0">
              <a:lnSpc>
                <a:spcPct val="100000"/>
              </a:lnSpc>
              <a:spcBef>
                <a:spcPts val="480"/>
              </a:spcBef>
              <a:spcAft>
                <a:spcPts val="0"/>
              </a:spcAft>
              <a:buSzPts val="2400"/>
              <a:buNone/>
            </a:pPr>
            <a:endParaRPr/>
          </a:p>
          <a:p>
            <a:pPr marL="0" lvl="0" indent="0" algn="l" rtl="0">
              <a:lnSpc>
                <a:spcPct val="100000"/>
              </a:lnSpc>
              <a:spcBef>
                <a:spcPts val="480"/>
              </a:spcBef>
              <a:spcAft>
                <a:spcPts val="0"/>
              </a:spcAft>
              <a:buSzPts val="2400"/>
              <a:buNone/>
            </a:pPr>
            <a:endParaRPr/>
          </a:p>
        </p:txBody>
      </p:sp>
      <p:sp>
        <p:nvSpPr>
          <p:cNvPr id="77" name="Google Shape;77;g8145ce093d_0_3"/>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US"/>
              <a:t>Introduction - Background</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8123d53474_0_135"/>
          <p:cNvSpPr txBox="1">
            <a:spLocks noGrp="1"/>
          </p:cNvSpPr>
          <p:nvPr>
            <p:ph type="body" idx="1"/>
          </p:nvPr>
        </p:nvSpPr>
        <p:spPr>
          <a:xfrm>
            <a:off x="665455" y="1622425"/>
            <a:ext cx="8196300" cy="40155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480"/>
              </a:spcBef>
              <a:spcAft>
                <a:spcPts val="0"/>
              </a:spcAft>
              <a:buSzPts val="1800"/>
              <a:buChar char="●"/>
            </a:pPr>
            <a:r>
              <a:rPr lang="en-US" sz="1800"/>
              <a:t>Request for educational materials and resources</a:t>
            </a:r>
            <a:endParaRPr sz="1800"/>
          </a:p>
          <a:p>
            <a:pPr marL="457200" lvl="0" indent="-342900" algn="l" rtl="0">
              <a:lnSpc>
                <a:spcPct val="100000"/>
              </a:lnSpc>
              <a:spcBef>
                <a:spcPts val="0"/>
              </a:spcBef>
              <a:spcAft>
                <a:spcPts val="0"/>
              </a:spcAft>
              <a:buSzPts val="1800"/>
              <a:buChar char="●"/>
            </a:pPr>
            <a:r>
              <a:rPr lang="en-US" sz="1800"/>
              <a:t>Request for more variety of food items</a:t>
            </a:r>
            <a:endParaRPr sz="1800"/>
          </a:p>
          <a:p>
            <a:pPr marL="457200" lvl="0" indent="-342900" algn="l" rtl="0">
              <a:lnSpc>
                <a:spcPct val="100000"/>
              </a:lnSpc>
              <a:spcBef>
                <a:spcPts val="0"/>
              </a:spcBef>
              <a:spcAft>
                <a:spcPts val="0"/>
              </a:spcAft>
              <a:buSzPts val="1800"/>
              <a:buChar char="●"/>
            </a:pPr>
            <a:r>
              <a:rPr lang="en-US" sz="1800"/>
              <a:t>Request for clear communication of values and goals </a:t>
            </a:r>
            <a:endParaRPr sz="1800"/>
          </a:p>
          <a:p>
            <a:pPr marL="0" lvl="0" indent="0" algn="l" rtl="0">
              <a:lnSpc>
                <a:spcPct val="100000"/>
              </a:lnSpc>
              <a:spcBef>
                <a:spcPts val="480"/>
              </a:spcBef>
              <a:spcAft>
                <a:spcPts val="0"/>
              </a:spcAft>
              <a:buSzPts val="2400"/>
              <a:buNone/>
            </a:pPr>
            <a:endParaRPr sz="1800" b="0" i="1"/>
          </a:p>
          <a:p>
            <a:pPr marL="0" lvl="0" indent="0" algn="l" rtl="0">
              <a:lnSpc>
                <a:spcPct val="100000"/>
              </a:lnSpc>
              <a:spcBef>
                <a:spcPts val="480"/>
              </a:spcBef>
              <a:spcAft>
                <a:spcPts val="0"/>
              </a:spcAft>
              <a:buSzPts val="2400"/>
              <a:buNone/>
            </a:pPr>
            <a:r>
              <a:rPr lang="en-US" sz="1800" b="0" i="1"/>
              <a:t>“I really love what [Farm to Table] has available. What I would like to have more of is not food, but if they could provide more recipes on how to use the foods that they have available, that would be great because there are some [foods] that I have never heard of and don’t know how to serve.” </a:t>
            </a:r>
            <a:endParaRPr sz="1800" b="0" i="1"/>
          </a:p>
          <a:p>
            <a:pPr marL="0" lvl="0" indent="0" algn="l" rtl="0">
              <a:lnSpc>
                <a:spcPct val="100000"/>
              </a:lnSpc>
              <a:spcBef>
                <a:spcPts val="480"/>
              </a:spcBef>
              <a:spcAft>
                <a:spcPts val="0"/>
              </a:spcAft>
              <a:buSzPts val="2400"/>
              <a:buNone/>
            </a:pPr>
            <a:endParaRPr sz="1800"/>
          </a:p>
          <a:p>
            <a:pPr marL="0" lvl="0" indent="0" algn="l" rtl="0">
              <a:lnSpc>
                <a:spcPct val="107916"/>
              </a:lnSpc>
              <a:spcBef>
                <a:spcPts val="480"/>
              </a:spcBef>
              <a:spcAft>
                <a:spcPts val="0"/>
              </a:spcAft>
              <a:buClr>
                <a:schemeClr val="dk1"/>
              </a:buClr>
              <a:buSzPts val="1100"/>
              <a:buFont typeface="Arial"/>
              <a:buNone/>
            </a:pPr>
            <a:r>
              <a:rPr lang="en-US" sz="1800" b="0" i="1"/>
              <a:t>“...that’s my first time hearing the values. I think...it would be probably a beautiful thing to see those values somewhere when [the food] is coming in so that when I’m giving it to a site they can actually see [them] - I think hearing those values will change their respect for that food as they’re preparing it too...I never even knew that those were the values [of the program]...it would be beautiful to see those.” </a:t>
            </a:r>
            <a:endParaRPr sz="1800" b="0" i="1"/>
          </a:p>
          <a:p>
            <a:pPr marL="0" lvl="0" indent="0" algn="l" rtl="0">
              <a:lnSpc>
                <a:spcPct val="100000"/>
              </a:lnSpc>
              <a:spcBef>
                <a:spcPts val="480"/>
              </a:spcBef>
              <a:spcAft>
                <a:spcPts val="0"/>
              </a:spcAft>
              <a:buSzPts val="2400"/>
              <a:buNone/>
            </a:pPr>
            <a:endParaRPr sz="1800"/>
          </a:p>
        </p:txBody>
      </p:sp>
      <p:sp>
        <p:nvSpPr>
          <p:cNvPr id="324" name="Google Shape;324;g8123d53474_0_135"/>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US"/>
              <a:t>Activities and Supports Needed from the Farm to Table Program</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714630a404_0_0"/>
          <p:cNvSpPr txBox="1">
            <a:spLocks noGrp="1"/>
          </p:cNvSpPr>
          <p:nvPr>
            <p:ph type="title"/>
          </p:nvPr>
        </p:nvSpPr>
        <p:spPr>
          <a:xfrm>
            <a:off x="671757" y="1167124"/>
            <a:ext cx="6972300" cy="2641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Recommendations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5" name="Google Shape;335;g7146b6d4fb_3_0"/>
          <p:cNvSpPr txBox="1">
            <a:spLocks noGrp="1"/>
          </p:cNvSpPr>
          <p:nvPr>
            <p:ph type="title"/>
          </p:nvPr>
        </p:nvSpPr>
        <p:spPr>
          <a:xfrm>
            <a:off x="671756" y="371511"/>
            <a:ext cx="8183700" cy="9921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Recommendations </a:t>
            </a:r>
            <a:endParaRPr/>
          </a:p>
        </p:txBody>
      </p:sp>
      <p:sp>
        <p:nvSpPr>
          <p:cNvPr id="336" name="Google Shape;336;g7146b6d4fb_3_0"/>
          <p:cNvSpPr/>
          <p:nvPr/>
        </p:nvSpPr>
        <p:spPr>
          <a:xfrm>
            <a:off x="924150" y="1972850"/>
            <a:ext cx="7295700" cy="1142700"/>
          </a:xfrm>
          <a:prstGeom prst="snip2SameRect">
            <a:avLst>
              <a:gd name="adj1" fmla="val 16667"/>
              <a:gd name="adj2" fmla="val 0"/>
            </a:avLst>
          </a:prstGeom>
          <a:solidFill>
            <a:srgbClr val="E69138"/>
          </a:solidFill>
          <a:ln w="9525" cap="flat" cmpd="sng">
            <a:solidFill>
              <a:srgbClr val="695D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g7146b6d4fb_3_0"/>
          <p:cNvSpPr/>
          <p:nvPr/>
        </p:nvSpPr>
        <p:spPr>
          <a:xfrm>
            <a:off x="932539" y="3131665"/>
            <a:ext cx="7278900" cy="1207500"/>
          </a:xfrm>
          <a:prstGeom prst="rect">
            <a:avLst/>
          </a:prstGeom>
          <a:solidFill>
            <a:srgbClr val="F6B26B"/>
          </a:solidFill>
          <a:ln w="9525" cap="flat" cmpd="sng">
            <a:solidFill>
              <a:srgbClr val="695D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g7146b6d4fb_3_0"/>
          <p:cNvSpPr/>
          <p:nvPr/>
        </p:nvSpPr>
        <p:spPr>
          <a:xfrm>
            <a:off x="932492" y="4355319"/>
            <a:ext cx="7278900" cy="1207500"/>
          </a:xfrm>
          <a:prstGeom prst="rect">
            <a:avLst/>
          </a:prstGeom>
          <a:solidFill>
            <a:srgbClr val="F9CB9C"/>
          </a:solidFill>
          <a:ln w="9525" cap="flat" cmpd="sng">
            <a:solidFill>
              <a:srgbClr val="695D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g7146b6d4fb_3_0"/>
          <p:cNvSpPr txBox="1"/>
          <p:nvPr/>
        </p:nvSpPr>
        <p:spPr>
          <a:xfrm>
            <a:off x="1590650" y="2161438"/>
            <a:ext cx="5962800" cy="778800"/>
          </a:xfrm>
          <a:prstGeom prst="rect">
            <a:avLst/>
          </a:prstGeom>
          <a:noFill/>
          <a:ln>
            <a:noFill/>
          </a:ln>
        </p:spPr>
        <p:txBody>
          <a:bodyPr spcFirstLastPara="1" wrap="square" lIns="91425" tIns="91425" rIns="91425" bIns="91425" anchor="t" anchorCtr="0">
            <a:noAutofit/>
          </a:bodyPr>
          <a:lstStyle/>
          <a:p>
            <a:pPr marL="457200" lvl="0" indent="-342900" algn="ctr" rtl="0">
              <a:lnSpc>
                <a:spcPct val="115000"/>
              </a:lnSpc>
              <a:spcBef>
                <a:spcPts val="0"/>
              </a:spcBef>
              <a:spcAft>
                <a:spcPts val="0"/>
              </a:spcAft>
              <a:buClr>
                <a:srgbClr val="666666"/>
              </a:buClr>
              <a:buSzPts val="1800"/>
              <a:buFont typeface="Open Sans"/>
              <a:buChar char="❖"/>
            </a:pPr>
            <a:r>
              <a:rPr lang="en-US" sz="1800">
                <a:solidFill>
                  <a:srgbClr val="666666"/>
                </a:solidFill>
                <a:latin typeface="Open Sans"/>
                <a:ea typeface="Open Sans"/>
                <a:cs typeface="Open Sans"/>
                <a:sym typeface="Open Sans"/>
              </a:rPr>
              <a:t>Center Support: Early Care and Education Centers in Need of Support from Farm to Table Program</a:t>
            </a:r>
            <a:endParaRPr sz="1800">
              <a:solidFill>
                <a:srgbClr val="666666"/>
              </a:solidFill>
              <a:latin typeface="Open Sans"/>
              <a:ea typeface="Open Sans"/>
              <a:cs typeface="Open Sans"/>
              <a:sym typeface="Open Sans"/>
            </a:endParaRPr>
          </a:p>
          <a:p>
            <a:pPr marL="0" lvl="0" indent="0" algn="l" rtl="0">
              <a:spcBef>
                <a:spcPts val="1600"/>
              </a:spcBef>
              <a:spcAft>
                <a:spcPts val="0"/>
              </a:spcAft>
              <a:buNone/>
            </a:pPr>
            <a:endParaRPr>
              <a:latin typeface="Open Sans"/>
              <a:ea typeface="Open Sans"/>
              <a:cs typeface="Open Sans"/>
              <a:sym typeface="Open Sans"/>
            </a:endParaRPr>
          </a:p>
        </p:txBody>
      </p:sp>
      <p:sp>
        <p:nvSpPr>
          <p:cNvPr id="340" name="Google Shape;340;g7146b6d4fb_3_0"/>
          <p:cNvSpPr txBox="1"/>
          <p:nvPr/>
        </p:nvSpPr>
        <p:spPr>
          <a:xfrm>
            <a:off x="1590650" y="4569663"/>
            <a:ext cx="5962800" cy="7788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666666"/>
              </a:buClr>
              <a:buSzPts val="1800"/>
              <a:buFont typeface="Open Sans"/>
              <a:buChar char="❖"/>
            </a:pPr>
            <a:r>
              <a:rPr lang="en-US" sz="1800">
                <a:solidFill>
                  <a:srgbClr val="666666"/>
                </a:solidFill>
                <a:latin typeface="Open Sans"/>
                <a:ea typeface="Open Sans"/>
                <a:cs typeface="Open Sans"/>
                <a:sym typeface="Open Sans"/>
              </a:rPr>
              <a:t>Program Intentions: Evaluate Scope, Goals, and Outcome of the Farm to Table Program</a:t>
            </a:r>
            <a:endParaRPr sz="1800">
              <a:solidFill>
                <a:srgbClr val="666666"/>
              </a:solidFill>
              <a:latin typeface="Open Sans"/>
              <a:ea typeface="Open Sans"/>
              <a:cs typeface="Open Sans"/>
              <a:sym typeface="Open Sans"/>
            </a:endParaRPr>
          </a:p>
          <a:p>
            <a:pPr marL="0" lvl="0" indent="0" algn="l" rtl="0">
              <a:spcBef>
                <a:spcPts val="1600"/>
              </a:spcBef>
              <a:spcAft>
                <a:spcPts val="0"/>
              </a:spcAft>
              <a:buNone/>
            </a:pPr>
            <a:endParaRPr>
              <a:latin typeface="Open Sans"/>
              <a:ea typeface="Open Sans"/>
              <a:cs typeface="Open Sans"/>
              <a:sym typeface="Open Sans"/>
            </a:endParaRPr>
          </a:p>
        </p:txBody>
      </p:sp>
      <p:sp>
        <p:nvSpPr>
          <p:cNvPr id="341" name="Google Shape;341;g7146b6d4fb_3_0"/>
          <p:cNvSpPr txBox="1"/>
          <p:nvPr/>
        </p:nvSpPr>
        <p:spPr>
          <a:xfrm>
            <a:off x="1590650" y="3346038"/>
            <a:ext cx="5962800" cy="778800"/>
          </a:xfrm>
          <a:prstGeom prst="rect">
            <a:avLst/>
          </a:prstGeom>
          <a:noFill/>
          <a:ln>
            <a:noFill/>
          </a:ln>
        </p:spPr>
        <p:txBody>
          <a:bodyPr spcFirstLastPara="1" wrap="square" lIns="91425" tIns="91425" rIns="91425" bIns="91425" anchor="t" anchorCtr="0">
            <a:noAutofit/>
          </a:bodyPr>
          <a:lstStyle/>
          <a:p>
            <a:pPr marL="457200" lvl="0" indent="-342900" algn="ctr" rtl="0">
              <a:lnSpc>
                <a:spcPct val="115000"/>
              </a:lnSpc>
              <a:spcBef>
                <a:spcPts val="0"/>
              </a:spcBef>
              <a:spcAft>
                <a:spcPts val="0"/>
              </a:spcAft>
              <a:buClr>
                <a:srgbClr val="666666"/>
              </a:buClr>
              <a:buSzPts val="1800"/>
              <a:buFont typeface="Open Sans"/>
              <a:buChar char="❖"/>
            </a:pPr>
            <a:r>
              <a:rPr lang="en-US" sz="1800">
                <a:solidFill>
                  <a:srgbClr val="666666"/>
                </a:solidFill>
                <a:latin typeface="Open Sans"/>
                <a:ea typeface="Open Sans"/>
                <a:cs typeface="Open Sans"/>
                <a:sym typeface="Open Sans"/>
              </a:rPr>
              <a:t>Parent/Guardian Involvement: Establish Parent and Guardian Involvement</a:t>
            </a:r>
            <a:endParaRPr sz="1800">
              <a:solidFill>
                <a:srgbClr val="666666"/>
              </a:solidFill>
              <a:latin typeface="Open Sans"/>
              <a:ea typeface="Open Sans"/>
              <a:cs typeface="Open Sans"/>
              <a:sym typeface="Open Sans"/>
            </a:endParaRPr>
          </a:p>
          <a:p>
            <a:pPr marL="0" lvl="0" indent="0" algn="l" rtl="0">
              <a:spcBef>
                <a:spcPts val="1600"/>
              </a:spcBef>
              <a:spcAft>
                <a:spcPts val="0"/>
              </a:spcAft>
              <a:buNone/>
            </a:pPr>
            <a:endParaRPr>
              <a:latin typeface="Open Sans"/>
              <a:ea typeface="Open Sans"/>
              <a:cs typeface="Open Sans"/>
              <a:sym typeface="Open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8123d53474_0_145"/>
          <p:cNvSpPr txBox="1">
            <a:spLocks noGrp="1"/>
          </p:cNvSpPr>
          <p:nvPr>
            <p:ph type="body" idx="1"/>
          </p:nvPr>
        </p:nvSpPr>
        <p:spPr>
          <a:xfrm>
            <a:off x="659300" y="2066200"/>
            <a:ext cx="8196300" cy="36861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SzPts val="2000"/>
              <a:buChar char="&gt;"/>
            </a:pPr>
            <a:r>
              <a:rPr lang="en-US" sz="2000"/>
              <a:t>Develop personalized support system based on center characteristics</a:t>
            </a:r>
            <a:endParaRPr sz="2000"/>
          </a:p>
          <a:p>
            <a:pPr marL="914400" lvl="1" indent="-381000" algn="l" rtl="0">
              <a:lnSpc>
                <a:spcPct val="115000"/>
              </a:lnSpc>
              <a:spcBef>
                <a:spcPts val="0"/>
              </a:spcBef>
              <a:spcAft>
                <a:spcPts val="0"/>
              </a:spcAft>
              <a:buSzPts val="2400"/>
              <a:buChar char="–"/>
            </a:pPr>
            <a:r>
              <a:rPr lang="en-US" b="0" i="1"/>
              <a:t>Development of center database</a:t>
            </a:r>
            <a:endParaRPr b="0" i="1"/>
          </a:p>
          <a:p>
            <a:pPr marL="1371600" lvl="2" indent="-355600" algn="l" rtl="0">
              <a:lnSpc>
                <a:spcPct val="115000"/>
              </a:lnSpc>
              <a:spcBef>
                <a:spcPts val="0"/>
              </a:spcBef>
              <a:spcAft>
                <a:spcPts val="0"/>
              </a:spcAft>
              <a:buSzPts val="2000"/>
              <a:buChar char="&gt;"/>
            </a:pPr>
            <a:r>
              <a:rPr lang="en-US" b="0"/>
              <a:t>Centralized information about each center</a:t>
            </a:r>
            <a:endParaRPr b="0"/>
          </a:p>
          <a:p>
            <a:pPr marL="1371600" lvl="2" indent="-355600" algn="l" rtl="0">
              <a:lnSpc>
                <a:spcPct val="115000"/>
              </a:lnSpc>
              <a:spcBef>
                <a:spcPts val="0"/>
              </a:spcBef>
              <a:spcAft>
                <a:spcPts val="0"/>
              </a:spcAft>
              <a:buSzPts val="2000"/>
              <a:buChar char="&gt;"/>
            </a:pPr>
            <a:r>
              <a:rPr lang="en-US" b="0"/>
              <a:t>Identify characteristics including: kitchen logistics, staff ratios, age range and CACFP compliance.</a:t>
            </a:r>
            <a:endParaRPr b="0"/>
          </a:p>
          <a:p>
            <a:pPr marL="1371600" lvl="2" indent="-355600" algn="l" rtl="0">
              <a:lnSpc>
                <a:spcPct val="115000"/>
              </a:lnSpc>
              <a:spcBef>
                <a:spcPts val="0"/>
              </a:spcBef>
              <a:spcAft>
                <a:spcPts val="0"/>
              </a:spcAft>
              <a:buSzPts val="2000"/>
              <a:buChar char="&gt;"/>
            </a:pPr>
            <a:r>
              <a:rPr lang="en-US" b="0"/>
              <a:t>Adapt to each center’s specific traits</a:t>
            </a:r>
            <a:endParaRPr b="0"/>
          </a:p>
          <a:p>
            <a:pPr marL="914400" lvl="1" indent="-355600" algn="l" rtl="0">
              <a:lnSpc>
                <a:spcPct val="115000"/>
              </a:lnSpc>
              <a:spcBef>
                <a:spcPts val="0"/>
              </a:spcBef>
              <a:spcAft>
                <a:spcPts val="0"/>
              </a:spcAft>
              <a:buClr>
                <a:schemeClr val="dk1"/>
              </a:buClr>
              <a:buSzPts val="2000"/>
              <a:buChar char="–"/>
            </a:pPr>
            <a:r>
              <a:rPr lang="en-US" b="0" i="1">
                <a:solidFill>
                  <a:schemeClr val="dk1"/>
                </a:solidFill>
              </a:rPr>
              <a:t>Individualized purchasing limit for each center</a:t>
            </a:r>
            <a:endParaRPr b="0" i="1">
              <a:solidFill>
                <a:schemeClr val="dk1"/>
              </a:solidFill>
            </a:endParaRPr>
          </a:p>
          <a:p>
            <a:pPr marL="1371600" lvl="2" indent="-342900" algn="l" rtl="0">
              <a:lnSpc>
                <a:spcPct val="115000"/>
              </a:lnSpc>
              <a:spcBef>
                <a:spcPts val="0"/>
              </a:spcBef>
              <a:spcAft>
                <a:spcPts val="0"/>
              </a:spcAft>
              <a:buClr>
                <a:schemeClr val="dk1"/>
              </a:buClr>
              <a:buSzPts val="1800"/>
              <a:buFont typeface="Arial"/>
              <a:buChar char="&gt;"/>
            </a:pPr>
            <a:r>
              <a:rPr lang="en-US" b="0">
                <a:solidFill>
                  <a:schemeClr val="dk1"/>
                </a:solidFill>
              </a:rPr>
              <a:t>Dependant on center enrollment</a:t>
            </a:r>
            <a:endParaRPr b="0">
              <a:solidFill>
                <a:schemeClr val="dk1"/>
              </a:solidFill>
            </a:endParaRPr>
          </a:p>
          <a:p>
            <a:pPr marL="1371600" lvl="2" indent="-342900" algn="l" rtl="0">
              <a:lnSpc>
                <a:spcPct val="115000"/>
              </a:lnSpc>
              <a:spcBef>
                <a:spcPts val="0"/>
              </a:spcBef>
              <a:spcAft>
                <a:spcPts val="0"/>
              </a:spcAft>
              <a:buClr>
                <a:schemeClr val="dk1"/>
              </a:buClr>
              <a:buSzPts val="1800"/>
              <a:buFont typeface="Arial"/>
              <a:buChar char="&gt;"/>
            </a:pPr>
            <a:r>
              <a:rPr lang="en-US" b="0">
                <a:solidFill>
                  <a:schemeClr val="dk1"/>
                </a:solidFill>
              </a:rPr>
              <a:t>Set dollar price per child enrolled</a:t>
            </a:r>
            <a:endParaRPr b="0">
              <a:solidFill>
                <a:schemeClr val="dk1"/>
              </a:solidFill>
            </a:endParaRPr>
          </a:p>
          <a:p>
            <a:pPr marL="1371600" lvl="2" indent="-342900" algn="l" rtl="0">
              <a:lnSpc>
                <a:spcPct val="115000"/>
              </a:lnSpc>
              <a:spcBef>
                <a:spcPts val="0"/>
              </a:spcBef>
              <a:spcAft>
                <a:spcPts val="0"/>
              </a:spcAft>
              <a:buClr>
                <a:schemeClr val="dk1"/>
              </a:buClr>
              <a:buSzPts val="1800"/>
              <a:buFont typeface="Arial"/>
              <a:buChar char="&gt;"/>
            </a:pPr>
            <a:r>
              <a:rPr lang="en-US" b="0">
                <a:solidFill>
                  <a:schemeClr val="dk1"/>
                </a:solidFill>
              </a:rPr>
              <a:t>Addresses food waste and accessibility</a:t>
            </a:r>
            <a:endParaRPr b="0"/>
          </a:p>
          <a:p>
            <a:pPr marL="457200" lvl="0" indent="0" algn="l" rtl="0">
              <a:spcBef>
                <a:spcPts val="480"/>
              </a:spcBef>
              <a:spcAft>
                <a:spcPts val="0"/>
              </a:spcAft>
              <a:buNone/>
            </a:pPr>
            <a:endParaRPr b="0"/>
          </a:p>
        </p:txBody>
      </p:sp>
      <p:sp>
        <p:nvSpPr>
          <p:cNvPr id="347" name="Google Shape;347;g8123d53474_0_145"/>
          <p:cNvSpPr txBox="1">
            <a:spLocks noGrp="1"/>
          </p:cNvSpPr>
          <p:nvPr>
            <p:ph type="title"/>
          </p:nvPr>
        </p:nvSpPr>
        <p:spPr>
          <a:xfrm>
            <a:off x="480156" y="437436"/>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US" sz="2500"/>
              <a:t>Center Support: Early Care and Education Centers in Need of Support from Farm to Table Program</a:t>
            </a:r>
            <a:endParaRPr sz="2500" b="0">
              <a:latin typeface="Encode Sans"/>
              <a:ea typeface="Encode Sans"/>
              <a:cs typeface="Encode Sans"/>
              <a:sym typeface="Encode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812405d1fc_0_0"/>
          <p:cNvSpPr txBox="1">
            <a:spLocks noGrp="1"/>
          </p:cNvSpPr>
          <p:nvPr>
            <p:ph type="body" idx="1"/>
          </p:nvPr>
        </p:nvSpPr>
        <p:spPr>
          <a:xfrm>
            <a:off x="473855" y="1611650"/>
            <a:ext cx="8196300" cy="4015500"/>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480"/>
              </a:spcBef>
              <a:spcAft>
                <a:spcPts val="0"/>
              </a:spcAft>
              <a:buSzPts val="2000"/>
              <a:buChar char="&gt;"/>
            </a:pPr>
            <a:r>
              <a:rPr lang="en-US" sz="2000"/>
              <a:t>Establishment of outreach coordinator position</a:t>
            </a:r>
            <a:endParaRPr sz="2000"/>
          </a:p>
          <a:p>
            <a:pPr marL="914400" lvl="1" indent="-355600" algn="l" rtl="0">
              <a:lnSpc>
                <a:spcPct val="115000"/>
              </a:lnSpc>
              <a:spcBef>
                <a:spcPts val="0"/>
              </a:spcBef>
              <a:spcAft>
                <a:spcPts val="0"/>
              </a:spcAft>
              <a:buSzPts val="2000"/>
              <a:buChar char="–"/>
            </a:pPr>
            <a:r>
              <a:rPr lang="en-US" sz="2000" b="0" i="1"/>
              <a:t>Provide training for center staff, organize</a:t>
            </a:r>
            <a:r>
              <a:rPr lang="en-US" b="0" i="1"/>
              <a:t> educational opportunities, and aid with troubleshooting</a:t>
            </a:r>
            <a:endParaRPr sz="2000" b="0" i="1"/>
          </a:p>
          <a:p>
            <a:pPr marL="1371600" lvl="2" indent="-342900" algn="l" rtl="0">
              <a:lnSpc>
                <a:spcPct val="115000"/>
              </a:lnSpc>
              <a:spcBef>
                <a:spcPts val="0"/>
              </a:spcBef>
              <a:spcAft>
                <a:spcPts val="0"/>
              </a:spcAft>
              <a:buSzPts val="1800"/>
              <a:buChar char="&gt;"/>
            </a:pPr>
            <a:r>
              <a:rPr lang="en-US" sz="1800" b="0"/>
              <a:t>Strengthen staff skills</a:t>
            </a:r>
            <a:endParaRPr sz="1800" b="0"/>
          </a:p>
          <a:p>
            <a:pPr marL="1371600" lvl="2" indent="-342900" algn="l" rtl="0">
              <a:lnSpc>
                <a:spcPct val="115000"/>
              </a:lnSpc>
              <a:spcBef>
                <a:spcPts val="0"/>
              </a:spcBef>
              <a:spcAft>
                <a:spcPts val="0"/>
              </a:spcAft>
              <a:buSzPts val="1800"/>
              <a:buChar char="&gt;"/>
            </a:pPr>
            <a:r>
              <a:rPr lang="en-US" sz="1800" b="0"/>
              <a:t>Organize educational opportunities</a:t>
            </a:r>
            <a:endParaRPr sz="1800" b="0"/>
          </a:p>
          <a:p>
            <a:pPr marL="1371600" lvl="2" indent="-342900" algn="l" rtl="0">
              <a:lnSpc>
                <a:spcPct val="115000"/>
              </a:lnSpc>
              <a:spcBef>
                <a:spcPts val="0"/>
              </a:spcBef>
              <a:spcAft>
                <a:spcPts val="0"/>
              </a:spcAft>
              <a:buSzPts val="1800"/>
              <a:buChar char="&gt;"/>
            </a:pPr>
            <a:r>
              <a:rPr lang="en-US" sz="1800" b="0"/>
              <a:t>Troubleshooting</a:t>
            </a:r>
            <a:endParaRPr sz="1800" b="0"/>
          </a:p>
          <a:p>
            <a:pPr marL="914400" lvl="1" indent="-355600" algn="l" rtl="0">
              <a:lnSpc>
                <a:spcPct val="115000"/>
              </a:lnSpc>
              <a:spcBef>
                <a:spcPts val="0"/>
              </a:spcBef>
              <a:spcAft>
                <a:spcPts val="0"/>
              </a:spcAft>
              <a:buSzPts val="2000"/>
              <a:buChar char="–"/>
            </a:pPr>
            <a:r>
              <a:rPr lang="en-US" sz="2000" b="0" i="1"/>
              <a:t>Liaison between Solid Ground</a:t>
            </a:r>
            <a:r>
              <a:rPr lang="en-US" b="0" i="1"/>
              <a:t> and </a:t>
            </a:r>
            <a:r>
              <a:rPr lang="en-US" sz="2000" b="0" i="1"/>
              <a:t>Tilth Alliance</a:t>
            </a:r>
            <a:endParaRPr sz="2000" b="0" i="1"/>
          </a:p>
          <a:p>
            <a:pPr marL="1371600" lvl="2" indent="-355600" algn="l" rtl="0">
              <a:lnSpc>
                <a:spcPct val="115000"/>
              </a:lnSpc>
              <a:spcBef>
                <a:spcPts val="0"/>
              </a:spcBef>
              <a:spcAft>
                <a:spcPts val="0"/>
              </a:spcAft>
              <a:buSzPts val="2000"/>
              <a:buChar char="&gt;"/>
            </a:pPr>
            <a:r>
              <a:rPr lang="en-US" b="0"/>
              <a:t>I</a:t>
            </a:r>
            <a:r>
              <a:rPr lang="en-US" sz="1800" b="0"/>
              <a:t>ncreased support, engagement, and communication</a:t>
            </a:r>
            <a:endParaRPr sz="1800" b="0"/>
          </a:p>
          <a:p>
            <a:pPr marL="914400" lvl="1" indent="-355600" algn="l" rtl="0">
              <a:lnSpc>
                <a:spcPct val="115000"/>
              </a:lnSpc>
              <a:spcBef>
                <a:spcPts val="0"/>
              </a:spcBef>
              <a:spcAft>
                <a:spcPts val="0"/>
              </a:spcAft>
              <a:buSzPts val="2000"/>
              <a:buChar char="–"/>
            </a:pPr>
            <a:r>
              <a:rPr lang="en-US" b="0" i="1"/>
              <a:t>Adoption of developed curriculum, educational material, and recipe ideas for centers and parents</a:t>
            </a:r>
            <a:endParaRPr sz="2000" b="0" i="1"/>
          </a:p>
          <a:p>
            <a:pPr marL="1371600" lvl="2" indent="-342900" algn="l" rtl="0">
              <a:lnSpc>
                <a:spcPct val="115000"/>
              </a:lnSpc>
              <a:spcBef>
                <a:spcPts val="0"/>
              </a:spcBef>
              <a:spcAft>
                <a:spcPts val="0"/>
              </a:spcAft>
              <a:buSzPts val="1800"/>
              <a:buChar char="&gt;"/>
            </a:pPr>
            <a:r>
              <a:rPr lang="en-US" sz="1800" b="0"/>
              <a:t>Improved educational involvement</a:t>
            </a:r>
            <a:endParaRPr sz="1800" b="0"/>
          </a:p>
          <a:p>
            <a:pPr marL="1371600" lvl="2" indent="-342900" algn="l" rtl="0">
              <a:lnSpc>
                <a:spcPct val="115000"/>
              </a:lnSpc>
              <a:spcBef>
                <a:spcPts val="0"/>
              </a:spcBef>
              <a:spcAft>
                <a:spcPts val="0"/>
              </a:spcAft>
              <a:buSzPts val="1800"/>
              <a:buChar char="&gt;"/>
            </a:pPr>
            <a:r>
              <a:rPr lang="en-US" sz="1800" b="0"/>
              <a:t>Potential curriculum: Harvest for Healthy Kids</a:t>
            </a:r>
            <a:endParaRPr sz="1800" b="0"/>
          </a:p>
          <a:p>
            <a:pPr marL="1371600" lvl="2" indent="-342900" algn="l" rtl="0">
              <a:lnSpc>
                <a:spcPct val="115000"/>
              </a:lnSpc>
              <a:spcBef>
                <a:spcPts val="0"/>
              </a:spcBef>
              <a:spcAft>
                <a:spcPts val="0"/>
              </a:spcAft>
              <a:buSzPts val="1800"/>
              <a:buChar char="&gt;"/>
            </a:pPr>
            <a:r>
              <a:rPr lang="en-US" sz="1800" b="0"/>
              <a:t>Recipe cards to decrease waste and increase center staff efficiency</a:t>
            </a:r>
            <a:endParaRPr sz="1800" b="0"/>
          </a:p>
        </p:txBody>
      </p:sp>
      <p:sp>
        <p:nvSpPr>
          <p:cNvPr id="353" name="Google Shape;353;g812405d1fc_0_0"/>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3000"/>
              <a:buNone/>
            </a:pPr>
            <a:r>
              <a:rPr lang="en-US" sz="2500"/>
              <a:t>Center Support: Early Care and Education Centers in Need of Support from Farm to Table Program </a:t>
            </a:r>
            <a:endParaRPr sz="25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8123d53474_0_150"/>
          <p:cNvSpPr txBox="1">
            <a:spLocks noGrp="1"/>
          </p:cNvSpPr>
          <p:nvPr>
            <p:ph type="body" idx="1"/>
          </p:nvPr>
        </p:nvSpPr>
        <p:spPr>
          <a:xfrm>
            <a:off x="665450" y="946478"/>
            <a:ext cx="7806794" cy="553052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None/>
            </a:pPr>
            <a:endParaRPr b="0" dirty="0"/>
          </a:p>
          <a:p>
            <a:pPr marL="457200" lvl="0" indent="-355600" algn="l" rtl="0">
              <a:lnSpc>
                <a:spcPct val="115000"/>
              </a:lnSpc>
              <a:spcBef>
                <a:spcPts val="480"/>
              </a:spcBef>
              <a:spcAft>
                <a:spcPts val="0"/>
              </a:spcAft>
              <a:buClr>
                <a:schemeClr val="dk1"/>
              </a:buClr>
              <a:buSzPts val="2000"/>
              <a:buChar char="&gt;"/>
            </a:pPr>
            <a:r>
              <a:rPr lang="en-US" sz="2000" dirty="0">
                <a:solidFill>
                  <a:schemeClr val="dk1"/>
                </a:solidFill>
              </a:rPr>
              <a:t>Expansion of Farm to Table funds </a:t>
            </a:r>
            <a:endParaRPr sz="2000" dirty="0">
              <a:solidFill>
                <a:schemeClr val="dk1"/>
              </a:solidFill>
            </a:endParaRPr>
          </a:p>
          <a:p>
            <a:pPr marL="914400" lvl="1" indent="-355600" algn="l" rtl="0">
              <a:lnSpc>
                <a:spcPct val="115000"/>
              </a:lnSpc>
              <a:spcBef>
                <a:spcPts val="0"/>
              </a:spcBef>
              <a:spcAft>
                <a:spcPts val="0"/>
              </a:spcAft>
              <a:buClr>
                <a:schemeClr val="dk1"/>
              </a:buClr>
              <a:buSzPts val="2000"/>
              <a:buChar char="–"/>
            </a:pPr>
            <a:r>
              <a:rPr lang="en-US" b="0" i="1" dirty="0">
                <a:solidFill>
                  <a:schemeClr val="dk1"/>
                </a:solidFill>
              </a:rPr>
              <a:t>Increase funding transparency and explore other avenues of spending possibilities</a:t>
            </a:r>
            <a:endParaRPr b="0" i="1" dirty="0">
              <a:solidFill>
                <a:schemeClr val="dk1"/>
              </a:solidFill>
            </a:endParaRPr>
          </a:p>
          <a:p>
            <a:pPr marL="1371600" lvl="2" indent="-342900" algn="l" rtl="0">
              <a:lnSpc>
                <a:spcPct val="115000"/>
              </a:lnSpc>
              <a:spcBef>
                <a:spcPts val="0"/>
              </a:spcBef>
              <a:spcAft>
                <a:spcPts val="0"/>
              </a:spcAft>
              <a:buClr>
                <a:schemeClr val="dk1"/>
              </a:buClr>
              <a:buSzPts val="1800"/>
              <a:buChar char="&gt;"/>
            </a:pPr>
            <a:r>
              <a:rPr lang="en-US" b="0" dirty="0">
                <a:solidFill>
                  <a:schemeClr val="dk1"/>
                </a:solidFill>
              </a:rPr>
              <a:t>Farm field trips, nutrition education, gardening, or kitchen resources</a:t>
            </a:r>
            <a:endParaRPr b="0" dirty="0"/>
          </a:p>
          <a:p>
            <a:pPr marL="457200" lvl="0" indent="-355600" algn="l" rtl="0">
              <a:lnSpc>
                <a:spcPct val="115000"/>
              </a:lnSpc>
              <a:spcBef>
                <a:spcPts val="0"/>
              </a:spcBef>
              <a:spcAft>
                <a:spcPts val="0"/>
              </a:spcAft>
              <a:buSzPts val="2000"/>
              <a:buChar char="&gt;"/>
            </a:pPr>
            <a:r>
              <a:rPr lang="en-US" sz="2000" dirty="0"/>
              <a:t>Provide centers with food preparation support</a:t>
            </a:r>
            <a:endParaRPr sz="2000" dirty="0"/>
          </a:p>
          <a:p>
            <a:pPr marL="914400" lvl="1" indent="-355600" algn="l" rtl="0">
              <a:lnSpc>
                <a:spcPct val="115000"/>
              </a:lnSpc>
              <a:spcBef>
                <a:spcPts val="0"/>
              </a:spcBef>
              <a:spcAft>
                <a:spcPts val="0"/>
              </a:spcAft>
              <a:buSzPts val="2000"/>
              <a:buChar char="–"/>
            </a:pPr>
            <a:r>
              <a:rPr lang="en-US" b="0" i="1" dirty="0"/>
              <a:t>Work with food safety certified farmers to minimally process some produce for distribution to centers</a:t>
            </a:r>
            <a:endParaRPr b="0" i="1" dirty="0"/>
          </a:p>
          <a:p>
            <a:pPr marL="1371600" lvl="2" indent="-342900" algn="l" rtl="0">
              <a:lnSpc>
                <a:spcPct val="115000"/>
              </a:lnSpc>
              <a:spcBef>
                <a:spcPts val="0"/>
              </a:spcBef>
              <a:spcAft>
                <a:spcPts val="0"/>
              </a:spcAft>
              <a:buSzPts val="1800"/>
              <a:buChar char="&gt;"/>
            </a:pPr>
            <a:r>
              <a:rPr lang="en-US" b="0" dirty="0"/>
              <a:t>Increases point of purchase and profitability for farmers</a:t>
            </a:r>
            <a:endParaRPr b="0" dirty="0"/>
          </a:p>
          <a:p>
            <a:pPr marL="914400" lvl="1" indent="-355600" algn="l" rtl="0">
              <a:lnSpc>
                <a:spcPct val="115000"/>
              </a:lnSpc>
              <a:spcBef>
                <a:spcPts val="0"/>
              </a:spcBef>
              <a:spcAft>
                <a:spcPts val="0"/>
              </a:spcAft>
              <a:buSzPts val="2000"/>
              <a:buChar char="–"/>
            </a:pPr>
            <a:r>
              <a:rPr lang="en-US" b="0" i="1" dirty="0"/>
              <a:t>Creation of centralized kitchen</a:t>
            </a:r>
            <a:endParaRPr b="0" i="1" dirty="0"/>
          </a:p>
          <a:p>
            <a:pPr marL="457200" lvl="0" indent="-355600" algn="l" rtl="0">
              <a:lnSpc>
                <a:spcPct val="115000"/>
              </a:lnSpc>
              <a:spcBef>
                <a:spcPts val="0"/>
              </a:spcBef>
              <a:spcAft>
                <a:spcPts val="0"/>
              </a:spcAft>
              <a:buClr>
                <a:schemeClr val="dk1"/>
              </a:buClr>
              <a:buSzPts val="2000"/>
              <a:buChar char="&gt;"/>
            </a:pPr>
            <a:r>
              <a:rPr lang="en-US" sz="2000" dirty="0">
                <a:solidFill>
                  <a:schemeClr val="dk1"/>
                </a:solidFill>
              </a:rPr>
              <a:t>Communication with farmers about specific needs of each center</a:t>
            </a:r>
            <a:endParaRPr sz="2000" dirty="0">
              <a:solidFill>
                <a:schemeClr val="dk1"/>
              </a:solidFill>
            </a:endParaRPr>
          </a:p>
          <a:p>
            <a:pPr marL="914400" lvl="1" indent="-355600" algn="l" rtl="0">
              <a:lnSpc>
                <a:spcPct val="115000"/>
              </a:lnSpc>
              <a:spcBef>
                <a:spcPts val="0"/>
              </a:spcBef>
              <a:spcAft>
                <a:spcPts val="0"/>
              </a:spcAft>
              <a:buClr>
                <a:schemeClr val="dk1"/>
              </a:buClr>
              <a:buSzPts val="2000"/>
              <a:buChar char="–"/>
            </a:pPr>
            <a:r>
              <a:rPr lang="en-US" b="0" i="1" dirty="0">
                <a:solidFill>
                  <a:schemeClr val="dk1"/>
                </a:solidFill>
              </a:rPr>
              <a:t>Work with farmers to increase availability of value-added and highly requested produce</a:t>
            </a:r>
            <a:endParaRPr b="0" dirty="0"/>
          </a:p>
        </p:txBody>
      </p:sp>
      <p:sp>
        <p:nvSpPr>
          <p:cNvPr id="359" name="Google Shape;359;g8123d53474_0_150"/>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US" sz="2500"/>
              <a:t>Center Support: Early Care and Education Centers in Need of Support from Farm to Table Program</a:t>
            </a:r>
            <a:r>
              <a:rPr lang="en-US" sz="2400"/>
              <a:t> </a:t>
            </a:r>
            <a:endParaRPr sz="2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812405d1fc_0_5"/>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480"/>
              </a:spcBef>
              <a:spcAft>
                <a:spcPts val="0"/>
              </a:spcAft>
              <a:buSzPts val="2000"/>
              <a:buChar char="&gt;"/>
            </a:pPr>
            <a:r>
              <a:rPr lang="en-US" sz="2000"/>
              <a:t>Establish Farm to Table website and online presence</a:t>
            </a:r>
            <a:endParaRPr sz="2000"/>
          </a:p>
          <a:p>
            <a:pPr marL="914400" lvl="1" indent="-355600" algn="l" rtl="0">
              <a:lnSpc>
                <a:spcPct val="115000"/>
              </a:lnSpc>
              <a:spcBef>
                <a:spcPts val="0"/>
              </a:spcBef>
              <a:spcAft>
                <a:spcPts val="0"/>
              </a:spcAft>
              <a:buSzPts val="2000"/>
              <a:buChar char="–"/>
            </a:pPr>
            <a:r>
              <a:rPr lang="en-US" b="0" i="1">
                <a:solidFill>
                  <a:schemeClr val="dk1"/>
                </a:solidFill>
              </a:rPr>
              <a:t>Frequently asked questions, events, and contact information</a:t>
            </a:r>
            <a:endParaRPr b="0" i="1"/>
          </a:p>
          <a:p>
            <a:pPr marL="1371600" lvl="2" indent="-355600" algn="l" rtl="0">
              <a:lnSpc>
                <a:spcPct val="115000"/>
              </a:lnSpc>
              <a:spcBef>
                <a:spcPts val="0"/>
              </a:spcBef>
              <a:spcAft>
                <a:spcPts val="0"/>
              </a:spcAft>
              <a:buSzPts val="2000"/>
              <a:buChar char="&gt;"/>
            </a:pPr>
            <a:r>
              <a:rPr lang="en-US" b="0"/>
              <a:t>Provide in-depth information about Farm to Table program</a:t>
            </a:r>
            <a:endParaRPr b="0"/>
          </a:p>
          <a:p>
            <a:pPr marL="1371600" lvl="2" indent="-355600" algn="l" rtl="0">
              <a:lnSpc>
                <a:spcPct val="115000"/>
              </a:lnSpc>
              <a:spcBef>
                <a:spcPts val="0"/>
              </a:spcBef>
              <a:spcAft>
                <a:spcPts val="0"/>
              </a:spcAft>
              <a:buSzPts val="2000"/>
              <a:buChar char="&gt;"/>
            </a:pPr>
            <a:r>
              <a:rPr lang="en-US" b="0"/>
              <a:t>Links to partnered websites</a:t>
            </a:r>
            <a:endParaRPr b="0"/>
          </a:p>
          <a:p>
            <a:pPr marL="457200" lvl="0" indent="-355600" algn="l" rtl="0">
              <a:lnSpc>
                <a:spcPct val="115000"/>
              </a:lnSpc>
              <a:spcBef>
                <a:spcPts val="0"/>
              </a:spcBef>
              <a:spcAft>
                <a:spcPts val="0"/>
              </a:spcAft>
              <a:buSzPts val="2000"/>
              <a:buChar char="&gt;"/>
            </a:pPr>
            <a:r>
              <a:rPr lang="en-US" sz="2000"/>
              <a:t>Design marketing materials</a:t>
            </a:r>
            <a:endParaRPr sz="2000"/>
          </a:p>
          <a:p>
            <a:pPr marL="914400" lvl="1" indent="-355600" algn="l" rtl="0">
              <a:lnSpc>
                <a:spcPct val="115000"/>
              </a:lnSpc>
              <a:spcBef>
                <a:spcPts val="0"/>
              </a:spcBef>
              <a:spcAft>
                <a:spcPts val="0"/>
              </a:spcAft>
              <a:buSzPts val="2000"/>
              <a:buChar char="–"/>
            </a:pPr>
            <a:r>
              <a:rPr lang="en-US" b="0" i="1"/>
              <a:t>Handout with information about program available for parents/guardians</a:t>
            </a:r>
            <a:endParaRPr b="0" i="1"/>
          </a:p>
          <a:p>
            <a:pPr marL="457200" lvl="0" indent="-355600" algn="l" rtl="0">
              <a:lnSpc>
                <a:spcPct val="115000"/>
              </a:lnSpc>
              <a:spcBef>
                <a:spcPts val="0"/>
              </a:spcBef>
              <a:spcAft>
                <a:spcPts val="0"/>
              </a:spcAft>
              <a:buSzPts val="2000"/>
              <a:buChar char="&gt;"/>
            </a:pPr>
            <a:r>
              <a:rPr lang="en-US" sz="2000"/>
              <a:t>Host events involving families</a:t>
            </a:r>
            <a:endParaRPr sz="2000"/>
          </a:p>
          <a:p>
            <a:pPr marL="914400" lvl="1" indent="-355600" algn="l" rtl="0">
              <a:lnSpc>
                <a:spcPct val="115000"/>
              </a:lnSpc>
              <a:spcBef>
                <a:spcPts val="0"/>
              </a:spcBef>
              <a:spcAft>
                <a:spcPts val="0"/>
              </a:spcAft>
              <a:buSzPts val="2000"/>
              <a:buChar char="–"/>
            </a:pPr>
            <a:r>
              <a:rPr lang="en-US" b="0" i="1"/>
              <a:t>Regular events involving the whole family</a:t>
            </a:r>
            <a:endParaRPr b="0" i="1"/>
          </a:p>
          <a:p>
            <a:pPr marL="1371600" lvl="2" indent="-355600" algn="l" rtl="0">
              <a:lnSpc>
                <a:spcPct val="115000"/>
              </a:lnSpc>
              <a:spcBef>
                <a:spcPts val="0"/>
              </a:spcBef>
              <a:spcAft>
                <a:spcPts val="0"/>
              </a:spcAft>
              <a:buSzPts val="2000"/>
              <a:buChar char="&gt;"/>
            </a:pPr>
            <a:r>
              <a:rPr lang="en-US" b="0"/>
              <a:t>Family nights and/or family visit day</a:t>
            </a:r>
            <a:endParaRPr b="0"/>
          </a:p>
          <a:p>
            <a:pPr marL="1371600" lvl="2" indent="-355600" algn="l" rtl="0">
              <a:lnSpc>
                <a:spcPct val="115000"/>
              </a:lnSpc>
              <a:spcBef>
                <a:spcPts val="0"/>
              </a:spcBef>
              <a:spcAft>
                <a:spcPts val="0"/>
              </a:spcAft>
              <a:buSzPts val="2000"/>
              <a:buChar char="&gt;"/>
            </a:pPr>
            <a:r>
              <a:rPr lang="en-US" b="0"/>
              <a:t>Farmer visits and/or open farm days</a:t>
            </a:r>
            <a:endParaRPr b="0"/>
          </a:p>
        </p:txBody>
      </p:sp>
      <p:sp>
        <p:nvSpPr>
          <p:cNvPr id="365" name="Google Shape;365;g812405d1fc_0_5"/>
          <p:cNvSpPr txBox="1">
            <a:spLocks noGrp="1"/>
          </p:cNvSpPr>
          <p:nvPr>
            <p:ph type="title"/>
          </p:nvPr>
        </p:nvSpPr>
        <p:spPr>
          <a:xfrm>
            <a:off x="665606" y="35066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US" sz="2800"/>
              <a:t>Parent and Guardian Involvement: Establish Parent and Guardian Involvement</a:t>
            </a:r>
            <a:endParaRPr sz="28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1" name="Google Shape;371;g7146b6d4fb_3_19"/>
          <p:cNvSpPr txBox="1">
            <a:spLocks noGrp="1"/>
          </p:cNvSpPr>
          <p:nvPr>
            <p:ph type="title"/>
          </p:nvPr>
        </p:nvSpPr>
        <p:spPr>
          <a:xfrm>
            <a:off x="649356" y="158386"/>
            <a:ext cx="8183700" cy="992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Recommendations: Program Intentions </a:t>
            </a:r>
            <a:endParaRPr/>
          </a:p>
        </p:txBody>
      </p:sp>
      <p:sp>
        <p:nvSpPr>
          <p:cNvPr id="372" name="Google Shape;372;g7146b6d4fb_3_19"/>
          <p:cNvSpPr/>
          <p:nvPr/>
        </p:nvSpPr>
        <p:spPr>
          <a:xfrm>
            <a:off x="2485400" y="2060650"/>
            <a:ext cx="4860900" cy="1162200"/>
          </a:xfrm>
          <a:prstGeom prst="rect">
            <a:avLst/>
          </a:prstGeom>
          <a:solidFill>
            <a:srgbClr val="6AA84F"/>
          </a:solidFill>
          <a:ln w="9525" cap="flat" cmpd="sng">
            <a:solidFill>
              <a:srgbClr val="695D4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t>Establish and Define the Farm to Table Program</a:t>
            </a:r>
            <a:endParaRPr sz="1800" b="1"/>
          </a:p>
          <a:p>
            <a:pPr marL="0" lvl="0" indent="0" algn="ctr" rtl="0">
              <a:spcBef>
                <a:spcPts val="0"/>
              </a:spcBef>
              <a:spcAft>
                <a:spcPts val="0"/>
              </a:spcAft>
              <a:buNone/>
            </a:pPr>
            <a:r>
              <a:rPr lang="en-US" b="1"/>
              <a:t> </a:t>
            </a:r>
            <a:endParaRPr/>
          </a:p>
        </p:txBody>
      </p:sp>
      <p:sp>
        <p:nvSpPr>
          <p:cNvPr id="373" name="Google Shape;373;g7146b6d4fb_3_19"/>
          <p:cNvSpPr/>
          <p:nvPr/>
        </p:nvSpPr>
        <p:spPr>
          <a:xfrm>
            <a:off x="868125" y="3752475"/>
            <a:ext cx="2187600" cy="1675800"/>
          </a:xfrm>
          <a:prstGeom prst="rect">
            <a:avLst/>
          </a:prstGeom>
          <a:solidFill>
            <a:srgbClr val="B6D7A8"/>
          </a:solidFill>
          <a:ln w="9525" cap="flat" cmpd="sng">
            <a:solidFill>
              <a:srgbClr val="695D4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r>
              <a:rPr lang="en-US" b="1">
                <a:latin typeface="Calibri"/>
                <a:ea typeface="Calibri"/>
                <a:cs typeface="Calibri"/>
                <a:sym typeface="Calibri"/>
              </a:rPr>
              <a:t>Consider expanding the beneficiaries of the Farm to Table program to include older school-age children</a:t>
            </a:r>
            <a:endParaRPr/>
          </a:p>
          <a:p>
            <a:pPr marL="0" lvl="0" indent="0" algn="ctr"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endParaRPr/>
          </a:p>
          <a:p>
            <a:pPr marL="457200" lvl="0" indent="0" algn="l" rtl="0">
              <a:spcBef>
                <a:spcPts val="0"/>
              </a:spcBef>
              <a:spcAft>
                <a:spcPts val="0"/>
              </a:spcAft>
              <a:buNone/>
            </a:pPr>
            <a:endParaRPr b="1"/>
          </a:p>
        </p:txBody>
      </p:sp>
      <p:sp>
        <p:nvSpPr>
          <p:cNvPr id="374" name="Google Shape;374;g7146b6d4fb_3_19"/>
          <p:cNvSpPr/>
          <p:nvPr/>
        </p:nvSpPr>
        <p:spPr>
          <a:xfrm>
            <a:off x="6728250" y="3752475"/>
            <a:ext cx="1918500" cy="1675800"/>
          </a:xfrm>
          <a:prstGeom prst="rect">
            <a:avLst/>
          </a:prstGeom>
          <a:solidFill>
            <a:srgbClr val="B6D7A8"/>
          </a:solidFill>
          <a:ln w="9525" cap="flat" cmpd="sng">
            <a:solidFill>
              <a:srgbClr val="695D4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latin typeface="Calibri"/>
                <a:ea typeface="Calibri"/>
                <a:cs typeface="Calibri"/>
                <a:sym typeface="Calibri"/>
              </a:rPr>
              <a:t>Create measurable goals based on staff and parent suggestions</a:t>
            </a:r>
            <a:endParaRPr/>
          </a:p>
          <a:p>
            <a:pPr marL="0" lvl="0" indent="0" algn="l" rtl="0">
              <a:spcBef>
                <a:spcPts val="0"/>
              </a:spcBef>
              <a:spcAft>
                <a:spcPts val="0"/>
              </a:spcAft>
              <a:buNone/>
            </a:pPr>
            <a:endParaRPr b="1"/>
          </a:p>
          <a:p>
            <a:pPr marL="0" lvl="0" indent="0" algn="ctr" rtl="0">
              <a:spcBef>
                <a:spcPts val="0"/>
              </a:spcBef>
              <a:spcAft>
                <a:spcPts val="0"/>
              </a:spcAft>
              <a:buNone/>
            </a:pPr>
            <a:endParaRPr/>
          </a:p>
        </p:txBody>
      </p:sp>
      <p:sp>
        <p:nvSpPr>
          <p:cNvPr id="375" name="Google Shape;375;g7146b6d4fb_3_19"/>
          <p:cNvSpPr/>
          <p:nvPr/>
        </p:nvSpPr>
        <p:spPr>
          <a:xfrm>
            <a:off x="3787200" y="3752475"/>
            <a:ext cx="2061300" cy="1675800"/>
          </a:xfrm>
          <a:prstGeom prst="rect">
            <a:avLst/>
          </a:prstGeom>
          <a:solidFill>
            <a:srgbClr val="B6D7A8"/>
          </a:solidFill>
          <a:ln w="9525" cap="flat" cmpd="sng">
            <a:solidFill>
              <a:srgbClr val="695D4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p>
          <a:p>
            <a:pPr marL="0" lvl="0" indent="0" algn="ctr" rtl="0">
              <a:spcBef>
                <a:spcPts val="0"/>
              </a:spcBef>
              <a:spcAft>
                <a:spcPts val="0"/>
              </a:spcAft>
              <a:buNone/>
            </a:pPr>
            <a:endParaRPr b="1">
              <a:latin typeface="Calibri"/>
              <a:ea typeface="Calibri"/>
              <a:cs typeface="Calibri"/>
              <a:sym typeface="Calibri"/>
            </a:endParaRPr>
          </a:p>
          <a:p>
            <a:pPr marL="0" lvl="0" indent="0" algn="ctr" rtl="0">
              <a:spcBef>
                <a:spcPts val="0"/>
              </a:spcBef>
              <a:spcAft>
                <a:spcPts val="0"/>
              </a:spcAft>
              <a:buNone/>
            </a:pPr>
            <a:endParaRPr b="1">
              <a:latin typeface="Calibri"/>
              <a:ea typeface="Calibri"/>
              <a:cs typeface="Calibri"/>
              <a:sym typeface="Calibri"/>
            </a:endParaRPr>
          </a:p>
          <a:p>
            <a:pPr marL="0" lvl="0" indent="0" algn="ctr" rtl="0">
              <a:spcBef>
                <a:spcPts val="0"/>
              </a:spcBef>
              <a:spcAft>
                <a:spcPts val="0"/>
              </a:spcAft>
              <a:buNone/>
            </a:pPr>
            <a:r>
              <a:rPr lang="en-US" b="1">
                <a:latin typeface="Calibri"/>
                <a:ea typeface="Calibri"/>
                <a:cs typeface="Calibri"/>
                <a:sym typeface="Calibri"/>
              </a:rPr>
              <a:t>Partner with other organizations or expand programming to reach children outside of school hours, on weekends, and during the summer</a:t>
            </a:r>
            <a:endParaRPr/>
          </a:p>
          <a:p>
            <a:pPr marL="0" lvl="0" indent="0" algn="l" rtl="0">
              <a:spcBef>
                <a:spcPts val="0"/>
              </a:spcBef>
              <a:spcAft>
                <a:spcPts val="0"/>
              </a:spcAft>
              <a:buNone/>
            </a:pPr>
            <a:endParaRPr b="1"/>
          </a:p>
          <a:p>
            <a:pPr marL="0" lvl="0" indent="0" algn="ctr" rtl="0">
              <a:spcBef>
                <a:spcPts val="0"/>
              </a:spcBef>
              <a:spcAft>
                <a:spcPts val="0"/>
              </a:spcAft>
              <a:buNone/>
            </a:pPr>
            <a:endParaRPr/>
          </a:p>
          <a:p>
            <a:pPr marL="914400" lvl="0" indent="0" algn="l" rtl="0">
              <a:spcBef>
                <a:spcPts val="0"/>
              </a:spcBef>
              <a:spcAft>
                <a:spcPts val="0"/>
              </a:spcAft>
              <a:buNone/>
            </a:pPr>
            <a:endParaRPr/>
          </a:p>
        </p:txBody>
      </p:sp>
      <p:sp>
        <p:nvSpPr>
          <p:cNvPr id="376" name="Google Shape;376;g7146b6d4fb_3_19"/>
          <p:cNvSpPr/>
          <p:nvPr/>
        </p:nvSpPr>
        <p:spPr>
          <a:xfrm rot="1896202">
            <a:off x="2579355" y="3334271"/>
            <a:ext cx="271928" cy="330535"/>
          </a:xfrm>
          <a:prstGeom prst="downArrow">
            <a:avLst>
              <a:gd name="adj1" fmla="val 50000"/>
              <a:gd name="adj2" fmla="val 50000"/>
            </a:avLst>
          </a:prstGeom>
          <a:solidFill>
            <a:srgbClr val="B6D7A8"/>
          </a:solidFill>
          <a:ln w="9525" cap="flat" cmpd="sng">
            <a:solidFill>
              <a:srgbClr val="695D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g7146b6d4fb_3_19"/>
          <p:cNvSpPr/>
          <p:nvPr/>
        </p:nvSpPr>
        <p:spPr>
          <a:xfrm rot="-1370019">
            <a:off x="7156603" y="3322289"/>
            <a:ext cx="272125" cy="330625"/>
          </a:xfrm>
          <a:prstGeom prst="downArrow">
            <a:avLst>
              <a:gd name="adj1" fmla="val 50000"/>
              <a:gd name="adj2" fmla="val 50000"/>
            </a:avLst>
          </a:prstGeom>
          <a:solidFill>
            <a:srgbClr val="B6D7A8"/>
          </a:solidFill>
          <a:ln w="9525" cap="flat" cmpd="sng">
            <a:solidFill>
              <a:srgbClr val="695D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g7146b6d4fb_3_19"/>
          <p:cNvSpPr/>
          <p:nvPr/>
        </p:nvSpPr>
        <p:spPr>
          <a:xfrm>
            <a:off x="4605150" y="3322300"/>
            <a:ext cx="272100" cy="330600"/>
          </a:xfrm>
          <a:prstGeom prst="downArrow">
            <a:avLst>
              <a:gd name="adj1" fmla="val 50000"/>
              <a:gd name="adj2" fmla="val 50000"/>
            </a:avLst>
          </a:prstGeom>
          <a:solidFill>
            <a:srgbClr val="B6D7A8"/>
          </a:solidFill>
          <a:ln w="9525" cap="flat" cmpd="sng">
            <a:solidFill>
              <a:srgbClr val="695D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815fa1001d_2_0"/>
          <p:cNvSpPr txBox="1">
            <a:spLocks noGrp="1"/>
          </p:cNvSpPr>
          <p:nvPr>
            <p:ph type="title"/>
          </p:nvPr>
        </p:nvSpPr>
        <p:spPr>
          <a:xfrm>
            <a:off x="671757" y="1167124"/>
            <a:ext cx="6972300" cy="2641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Questions?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8145ce093d_0_8"/>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480"/>
              </a:spcBef>
              <a:spcAft>
                <a:spcPts val="0"/>
              </a:spcAft>
              <a:buSzPts val="2000"/>
              <a:buChar char="&gt;"/>
            </a:pPr>
            <a:r>
              <a:rPr lang="en-US" sz="2000" b="0"/>
              <a:t>A steady revenue stream allows the program to re-envision how to better serve its community</a:t>
            </a:r>
            <a:endParaRPr sz="2000" b="0"/>
          </a:p>
          <a:p>
            <a:pPr marL="457200" lvl="0" indent="-355600" algn="l" rtl="0">
              <a:lnSpc>
                <a:spcPct val="100000"/>
              </a:lnSpc>
              <a:spcBef>
                <a:spcPts val="1000"/>
              </a:spcBef>
              <a:spcAft>
                <a:spcPts val="0"/>
              </a:spcAft>
              <a:buSzPts val="2000"/>
              <a:buChar char="&gt;"/>
            </a:pPr>
            <a:r>
              <a:rPr lang="en-US" sz="2000" b="0"/>
              <a:t>This phase assists with data collection to help guide development of the program</a:t>
            </a:r>
            <a:endParaRPr sz="2000" b="0"/>
          </a:p>
          <a:p>
            <a:pPr marL="457200" lvl="0" indent="-355600" algn="l" rtl="0">
              <a:lnSpc>
                <a:spcPct val="100000"/>
              </a:lnSpc>
              <a:spcBef>
                <a:spcPts val="1000"/>
              </a:spcBef>
              <a:spcAft>
                <a:spcPts val="0"/>
              </a:spcAft>
              <a:buSzPts val="2000"/>
              <a:buChar char="&gt;"/>
            </a:pPr>
            <a:r>
              <a:rPr lang="en-US" sz="2000" b="0"/>
              <a:t>These efforts have helped create a list of recommendations for program implementation</a:t>
            </a:r>
            <a:endParaRPr sz="2000" b="0"/>
          </a:p>
          <a:p>
            <a:pPr marL="0" lvl="0" indent="0" algn="l" rtl="0">
              <a:lnSpc>
                <a:spcPct val="100000"/>
              </a:lnSpc>
              <a:spcBef>
                <a:spcPts val="1000"/>
              </a:spcBef>
              <a:spcAft>
                <a:spcPts val="0"/>
              </a:spcAft>
              <a:buSzPts val="2400"/>
              <a:buNone/>
            </a:pPr>
            <a:endParaRPr/>
          </a:p>
          <a:p>
            <a:pPr marL="0" lvl="0" indent="0" algn="l" rtl="0">
              <a:lnSpc>
                <a:spcPct val="100000"/>
              </a:lnSpc>
              <a:spcBef>
                <a:spcPts val="480"/>
              </a:spcBef>
              <a:spcAft>
                <a:spcPts val="0"/>
              </a:spcAft>
              <a:buSzPts val="2400"/>
              <a:buNone/>
            </a:pPr>
            <a:endParaRPr/>
          </a:p>
        </p:txBody>
      </p:sp>
      <p:sp>
        <p:nvSpPr>
          <p:cNvPr id="83" name="Google Shape;83;g8145ce093d_0_8"/>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US"/>
              <a:t>Introduction - The Design Project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8145ce093d_0_13"/>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480"/>
              </a:spcBef>
              <a:spcAft>
                <a:spcPts val="0"/>
              </a:spcAft>
              <a:buSzPts val="2400"/>
              <a:buNone/>
            </a:pPr>
            <a:endParaRPr/>
          </a:p>
          <a:p>
            <a:pPr marL="0" lvl="0" indent="0" algn="l" rtl="0">
              <a:lnSpc>
                <a:spcPct val="100000"/>
              </a:lnSpc>
              <a:spcBef>
                <a:spcPts val="480"/>
              </a:spcBef>
              <a:spcAft>
                <a:spcPts val="0"/>
              </a:spcAft>
              <a:buSzPts val="2400"/>
              <a:buNone/>
            </a:pPr>
            <a:endParaRPr/>
          </a:p>
          <a:p>
            <a:pPr marL="0" lvl="0" indent="0" algn="l" rtl="0">
              <a:lnSpc>
                <a:spcPct val="100000"/>
              </a:lnSpc>
              <a:spcBef>
                <a:spcPts val="480"/>
              </a:spcBef>
              <a:spcAft>
                <a:spcPts val="0"/>
              </a:spcAft>
              <a:buSzPts val="2400"/>
              <a:buNone/>
            </a:pPr>
            <a:endParaRPr/>
          </a:p>
        </p:txBody>
      </p:sp>
      <p:sp>
        <p:nvSpPr>
          <p:cNvPr id="89" name="Google Shape;89;g8145ce093d_0_13"/>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US"/>
              <a:t>Introduction - The PRECEDE-PROCEED Model</a:t>
            </a:r>
            <a:endParaRPr/>
          </a:p>
        </p:txBody>
      </p:sp>
      <p:pic>
        <p:nvPicPr>
          <p:cNvPr id="90" name="Google Shape;90;g8145ce093d_0_13"/>
          <p:cNvPicPr preferRelativeResize="0"/>
          <p:nvPr/>
        </p:nvPicPr>
        <p:blipFill rotWithShape="1">
          <a:blip r:embed="rId3">
            <a:alphaModFix/>
          </a:blip>
          <a:srcRect/>
          <a:stretch/>
        </p:blipFill>
        <p:spPr>
          <a:xfrm>
            <a:off x="671747" y="1736725"/>
            <a:ext cx="7958452" cy="4015500"/>
          </a:xfrm>
          <a:prstGeom prst="rect">
            <a:avLst/>
          </a:prstGeom>
          <a:noFill/>
          <a:ln>
            <a:noFill/>
          </a:ln>
        </p:spPr>
      </p:pic>
      <p:sp>
        <p:nvSpPr>
          <p:cNvPr id="91" name="Google Shape;91;g8145ce093d_0_13"/>
          <p:cNvSpPr txBox="1"/>
          <p:nvPr/>
        </p:nvSpPr>
        <p:spPr>
          <a:xfrm>
            <a:off x="578800" y="5973350"/>
            <a:ext cx="4016700" cy="29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Crosby &amp; Noar, 2011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714630a3e1_0_11"/>
          <p:cNvSpPr txBox="1">
            <a:spLocks noGrp="1"/>
          </p:cNvSpPr>
          <p:nvPr>
            <p:ph type="title"/>
          </p:nvPr>
        </p:nvSpPr>
        <p:spPr>
          <a:xfrm>
            <a:off x="671757" y="1167124"/>
            <a:ext cx="6972300" cy="2641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Methods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8123d53474_0_15"/>
          <p:cNvSpPr txBox="1">
            <a:spLocks noGrp="1"/>
          </p:cNvSpPr>
          <p:nvPr>
            <p:ph type="body" idx="1"/>
          </p:nvPr>
        </p:nvSpPr>
        <p:spPr>
          <a:xfrm>
            <a:off x="659303" y="1736725"/>
            <a:ext cx="3448200" cy="4001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US" sz="2000"/>
              <a:t>Phone Interviews: </a:t>
            </a:r>
            <a:endParaRPr sz="2000"/>
          </a:p>
          <a:p>
            <a:pPr marL="457200" lvl="0" indent="-355600" algn="l" rtl="0">
              <a:lnSpc>
                <a:spcPct val="100000"/>
              </a:lnSpc>
              <a:spcBef>
                <a:spcPts val="480"/>
              </a:spcBef>
              <a:spcAft>
                <a:spcPts val="0"/>
              </a:spcAft>
              <a:buSzPts val="2000"/>
              <a:buChar char="●"/>
            </a:pPr>
            <a:r>
              <a:rPr lang="en-US" sz="2000" b="0"/>
              <a:t>Early care and education center staff</a:t>
            </a:r>
            <a:endParaRPr sz="2000" b="0"/>
          </a:p>
          <a:p>
            <a:pPr marL="457200" lvl="0" indent="-355600" algn="l" rtl="0">
              <a:lnSpc>
                <a:spcPct val="100000"/>
              </a:lnSpc>
              <a:spcBef>
                <a:spcPts val="0"/>
              </a:spcBef>
              <a:spcAft>
                <a:spcPts val="0"/>
              </a:spcAft>
              <a:buSzPts val="2000"/>
              <a:buChar char="●"/>
            </a:pPr>
            <a:r>
              <a:rPr lang="en-US" sz="2000" b="0"/>
              <a:t>Parents/Families </a:t>
            </a:r>
            <a:endParaRPr sz="2000" b="0"/>
          </a:p>
          <a:p>
            <a:pPr marL="0" lvl="0" indent="0" algn="l" rtl="0">
              <a:lnSpc>
                <a:spcPct val="100000"/>
              </a:lnSpc>
              <a:spcBef>
                <a:spcPts val="480"/>
              </a:spcBef>
              <a:spcAft>
                <a:spcPts val="0"/>
              </a:spcAft>
              <a:buSzPts val="2400"/>
              <a:buNone/>
            </a:pPr>
            <a:endParaRPr sz="2000"/>
          </a:p>
          <a:p>
            <a:pPr marL="457200" lvl="0" indent="0" algn="l" rtl="0">
              <a:lnSpc>
                <a:spcPct val="100000"/>
              </a:lnSpc>
              <a:spcBef>
                <a:spcPts val="480"/>
              </a:spcBef>
              <a:spcAft>
                <a:spcPts val="0"/>
              </a:spcAft>
              <a:buSzPts val="2400"/>
              <a:buNone/>
            </a:pPr>
            <a:endParaRPr sz="2000"/>
          </a:p>
        </p:txBody>
      </p:sp>
      <p:sp>
        <p:nvSpPr>
          <p:cNvPr id="102" name="Google Shape;102;g8123d53474_0_15"/>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US"/>
              <a:t>Methods - Data Sources</a:t>
            </a:r>
            <a:endParaRPr/>
          </a:p>
        </p:txBody>
      </p:sp>
      <p:sp>
        <p:nvSpPr>
          <p:cNvPr id="103" name="Google Shape;103;g8123d53474_0_15"/>
          <p:cNvSpPr txBox="1">
            <a:spLocks noGrp="1"/>
          </p:cNvSpPr>
          <p:nvPr>
            <p:ph type="body" idx="1"/>
          </p:nvPr>
        </p:nvSpPr>
        <p:spPr>
          <a:xfrm>
            <a:off x="4898678" y="1736725"/>
            <a:ext cx="3448200" cy="4001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US" sz="2000"/>
              <a:t>Literature Review:</a:t>
            </a:r>
            <a:endParaRPr sz="2000"/>
          </a:p>
          <a:p>
            <a:pPr marL="457200" lvl="0" indent="-355600" algn="l" rtl="0">
              <a:lnSpc>
                <a:spcPct val="100000"/>
              </a:lnSpc>
              <a:spcBef>
                <a:spcPts val="480"/>
              </a:spcBef>
              <a:spcAft>
                <a:spcPts val="0"/>
              </a:spcAft>
              <a:buSzPts val="2000"/>
              <a:buChar char="●"/>
            </a:pPr>
            <a:r>
              <a:rPr lang="en-US" sz="2000" b="0"/>
              <a:t>Analyze academic and grey literature on farm to </a:t>
            </a:r>
            <a:r>
              <a:rPr lang="en-US" sz="2000" b="0">
                <a:solidFill>
                  <a:schemeClr val="dk1"/>
                </a:solidFill>
              </a:rPr>
              <a:t>early care and education</a:t>
            </a:r>
            <a:endParaRPr sz="2000" b="0"/>
          </a:p>
          <a:p>
            <a:pPr marL="457200" lvl="0" indent="0" algn="l" rtl="0">
              <a:lnSpc>
                <a:spcPct val="100000"/>
              </a:lnSpc>
              <a:spcBef>
                <a:spcPts val="480"/>
              </a:spcBef>
              <a:spcAft>
                <a:spcPts val="0"/>
              </a:spcAft>
              <a:buSzPts val="2400"/>
              <a:buNone/>
            </a:pPr>
            <a:endParaRPr sz="2000"/>
          </a:p>
          <a:p>
            <a:pPr marL="0" lvl="0" indent="0" algn="l" rtl="0">
              <a:lnSpc>
                <a:spcPct val="100000"/>
              </a:lnSpc>
              <a:spcBef>
                <a:spcPts val="480"/>
              </a:spcBef>
              <a:spcAft>
                <a:spcPts val="0"/>
              </a:spcAft>
              <a:buSzPts val="2400"/>
              <a:buNone/>
            </a:pPr>
            <a:r>
              <a:rPr lang="en-US" sz="2000">
                <a:solidFill>
                  <a:schemeClr val="dk1"/>
                </a:solidFill>
              </a:rPr>
              <a:t>Program Outreach</a:t>
            </a:r>
            <a:endParaRPr sz="2000">
              <a:solidFill>
                <a:schemeClr val="dk1"/>
              </a:solidFill>
            </a:endParaRPr>
          </a:p>
          <a:p>
            <a:pPr marL="457200" lvl="0" indent="-355600" algn="l" rtl="0">
              <a:lnSpc>
                <a:spcPct val="100000"/>
              </a:lnSpc>
              <a:spcBef>
                <a:spcPts val="480"/>
              </a:spcBef>
              <a:spcAft>
                <a:spcPts val="0"/>
              </a:spcAft>
              <a:buClr>
                <a:schemeClr val="dk1"/>
              </a:buClr>
              <a:buSzPts val="2000"/>
              <a:buChar char="●"/>
            </a:pPr>
            <a:r>
              <a:rPr lang="en-US" sz="2000" b="0">
                <a:solidFill>
                  <a:schemeClr val="dk1"/>
                </a:solidFill>
              </a:rPr>
              <a:t>Phone interviews with farm to early care and education programs around the country </a:t>
            </a:r>
            <a:endParaRPr sz="2000" b="0"/>
          </a:p>
          <a:p>
            <a:pPr marL="457200" lvl="0" indent="0" algn="l" rtl="0">
              <a:lnSpc>
                <a:spcPct val="100000"/>
              </a:lnSpc>
              <a:spcBef>
                <a:spcPts val="480"/>
              </a:spcBef>
              <a:spcAft>
                <a:spcPts val="0"/>
              </a:spcAft>
              <a:buSzPts val="2400"/>
              <a:buNone/>
            </a:pP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8123d53474_0_20"/>
          <p:cNvSpPr txBox="1">
            <a:spLocks noGrp="1"/>
          </p:cNvSpPr>
          <p:nvPr>
            <p:ph type="body" idx="1"/>
          </p:nvPr>
        </p:nvSpPr>
        <p:spPr>
          <a:xfrm>
            <a:off x="671750" y="1614200"/>
            <a:ext cx="3696000" cy="4671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US" sz="1750"/>
              <a:t>Family &amp; Staff interviews - main focus: </a:t>
            </a:r>
            <a:endParaRPr sz="1750"/>
          </a:p>
          <a:p>
            <a:pPr marL="457200" lvl="0" indent="-339725" algn="l" rtl="0">
              <a:lnSpc>
                <a:spcPct val="100000"/>
              </a:lnSpc>
              <a:spcBef>
                <a:spcPts val="480"/>
              </a:spcBef>
              <a:spcAft>
                <a:spcPts val="0"/>
              </a:spcAft>
              <a:buSzPts val="1750"/>
              <a:buChar char="●"/>
            </a:pPr>
            <a:r>
              <a:rPr lang="en-US" sz="1750" b="0"/>
              <a:t>How does the participating community define “healthy food” and “healthy food access”?</a:t>
            </a:r>
            <a:endParaRPr sz="1750" b="0"/>
          </a:p>
          <a:p>
            <a:pPr marL="457200" lvl="0" indent="0" algn="l" rtl="0">
              <a:lnSpc>
                <a:spcPct val="100000"/>
              </a:lnSpc>
              <a:spcBef>
                <a:spcPts val="480"/>
              </a:spcBef>
              <a:spcAft>
                <a:spcPts val="0"/>
              </a:spcAft>
              <a:buSzPts val="2400"/>
              <a:buNone/>
            </a:pPr>
            <a:endParaRPr sz="1750" b="0"/>
          </a:p>
          <a:p>
            <a:pPr marL="457200" lvl="0" indent="-339725" algn="l" rtl="0">
              <a:lnSpc>
                <a:spcPct val="100000"/>
              </a:lnSpc>
              <a:spcBef>
                <a:spcPts val="480"/>
              </a:spcBef>
              <a:spcAft>
                <a:spcPts val="0"/>
              </a:spcAft>
              <a:buSzPts val="1750"/>
              <a:buChar char="●"/>
            </a:pPr>
            <a:r>
              <a:rPr lang="en-US" sz="1750" b="0"/>
              <a:t>What does a successful food access program look like?</a:t>
            </a:r>
            <a:endParaRPr sz="1750" b="0"/>
          </a:p>
          <a:p>
            <a:pPr marL="457200" lvl="0" indent="0" algn="l" rtl="0">
              <a:lnSpc>
                <a:spcPct val="100000"/>
              </a:lnSpc>
              <a:spcBef>
                <a:spcPts val="480"/>
              </a:spcBef>
              <a:spcAft>
                <a:spcPts val="0"/>
              </a:spcAft>
              <a:buSzPts val="2400"/>
              <a:buNone/>
            </a:pPr>
            <a:endParaRPr sz="1750" b="0"/>
          </a:p>
          <a:p>
            <a:pPr marL="457200" lvl="0" indent="-339725" algn="l" rtl="0">
              <a:lnSpc>
                <a:spcPct val="100000"/>
              </a:lnSpc>
              <a:spcBef>
                <a:spcPts val="480"/>
              </a:spcBef>
              <a:spcAft>
                <a:spcPts val="0"/>
              </a:spcAft>
              <a:buSzPts val="1750"/>
              <a:buChar char="●"/>
            </a:pPr>
            <a:r>
              <a:rPr lang="en-US" sz="1750" b="0"/>
              <a:t>What supports are needed to achieve a successful program?</a:t>
            </a:r>
            <a:endParaRPr sz="1750" b="0"/>
          </a:p>
        </p:txBody>
      </p:sp>
      <p:sp>
        <p:nvSpPr>
          <p:cNvPr id="109" name="Google Shape;109;g8123d53474_0_20"/>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US"/>
              <a:t>Methods - Data Collection </a:t>
            </a:r>
            <a:endParaRPr/>
          </a:p>
        </p:txBody>
      </p:sp>
      <p:sp>
        <p:nvSpPr>
          <p:cNvPr id="110" name="Google Shape;110;g8123d53474_0_20"/>
          <p:cNvSpPr txBox="1">
            <a:spLocks noGrp="1"/>
          </p:cNvSpPr>
          <p:nvPr>
            <p:ph type="body" idx="1"/>
          </p:nvPr>
        </p:nvSpPr>
        <p:spPr>
          <a:xfrm>
            <a:off x="4630275" y="1530325"/>
            <a:ext cx="3696000" cy="4671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US" sz="1750"/>
              <a:t>Literature review &amp; program outreach  - main focus: </a:t>
            </a:r>
            <a:endParaRPr sz="1750"/>
          </a:p>
          <a:p>
            <a:pPr marL="457200" lvl="0" indent="-339725" algn="l" rtl="0">
              <a:lnSpc>
                <a:spcPct val="100000"/>
              </a:lnSpc>
              <a:spcBef>
                <a:spcPts val="480"/>
              </a:spcBef>
              <a:spcAft>
                <a:spcPts val="0"/>
              </a:spcAft>
              <a:buSzPts val="1750"/>
              <a:buChar char="●"/>
            </a:pPr>
            <a:r>
              <a:rPr lang="en-US" sz="1750" b="0"/>
              <a:t>What are the social, economic and health impacts of farm to </a:t>
            </a:r>
            <a:r>
              <a:rPr lang="en-US" sz="1750" b="0">
                <a:solidFill>
                  <a:schemeClr val="dk1"/>
                </a:solidFill>
              </a:rPr>
              <a:t>early care and education</a:t>
            </a:r>
            <a:r>
              <a:rPr lang="en-US" sz="1750" b="0"/>
              <a:t> programs?</a:t>
            </a:r>
            <a:endParaRPr sz="1750" b="0"/>
          </a:p>
          <a:p>
            <a:pPr marL="457200" lvl="0" indent="0" algn="l" rtl="0">
              <a:lnSpc>
                <a:spcPct val="100000"/>
              </a:lnSpc>
              <a:spcBef>
                <a:spcPts val="480"/>
              </a:spcBef>
              <a:spcAft>
                <a:spcPts val="0"/>
              </a:spcAft>
              <a:buSzPts val="2400"/>
              <a:buNone/>
            </a:pPr>
            <a:endParaRPr sz="1750" b="0"/>
          </a:p>
          <a:p>
            <a:pPr marL="457200" lvl="0" indent="-339725" algn="l" rtl="0">
              <a:lnSpc>
                <a:spcPct val="100000"/>
              </a:lnSpc>
              <a:spcBef>
                <a:spcPts val="480"/>
              </a:spcBef>
              <a:spcAft>
                <a:spcPts val="0"/>
              </a:spcAft>
              <a:buSzPts val="1750"/>
              <a:buChar char="●"/>
            </a:pPr>
            <a:r>
              <a:rPr lang="en-US" sz="1750" b="0"/>
              <a:t>What have been the successes, challenges and barriers to implementation?</a:t>
            </a:r>
            <a:endParaRPr sz="1750" b="0"/>
          </a:p>
          <a:p>
            <a:pPr marL="457200" lvl="0" indent="0" algn="l" rtl="0">
              <a:lnSpc>
                <a:spcPct val="100000"/>
              </a:lnSpc>
              <a:spcBef>
                <a:spcPts val="480"/>
              </a:spcBef>
              <a:spcAft>
                <a:spcPts val="0"/>
              </a:spcAft>
              <a:buSzPts val="2400"/>
              <a:buNone/>
            </a:pPr>
            <a:endParaRPr sz="1750" b="0"/>
          </a:p>
          <a:p>
            <a:pPr marL="457200" lvl="0" indent="-339725" algn="l" rtl="0">
              <a:lnSpc>
                <a:spcPct val="100000"/>
              </a:lnSpc>
              <a:spcBef>
                <a:spcPts val="480"/>
              </a:spcBef>
              <a:spcAft>
                <a:spcPts val="0"/>
              </a:spcAft>
              <a:buSzPts val="1750"/>
              <a:buChar char="●"/>
            </a:pPr>
            <a:r>
              <a:rPr lang="en-US" sz="1750" b="0"/>
              <a:t>How have these challenges/barriers been overcome?</a:t>
            </a:r>
            <a:endParaRPr sz="1750" b="0"/>
          </a:p>
        </p:txBody>
      </p:sp>
    </p:spTree>
  </p:cSld>
  <p:clrMapOvr>
    <a:masterClrMapping/>
  </p:clrMapOvr>
</p:sld>
</file>

<file path=ppt/theme/theme1.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8065</Words>
  <Application>Microsoft Office PowerPoint</Application>
  <PresentationFormat>On-screen Show (4:3)</PresentationFormat>
  <Paragraphs>576</Paragraphs>
  <Slides>48</Slides>
  <Notes>48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48</vt:i4>
      </vt:variant>
    </vt:vector>
  </HeadingPairs>
  <TitlesOfParts>
    <vt:vector size="58" baseType="lpstr">
      <vt:lpstr>Encode Sans Black</vt:lpstr>
      <vt:lpstr>Encode Sans</vt:lpstr>
      <vt:lpstr>Arial</vt:lpstr>
      <vt:lpstr>Times New Roman</vt:lpstr>
      <vt:lpstr>Merriweather Sans</vt:lpstr>
      <vt:lpstr>Calibri</vt:lpstr>
      <vt:lpstr>Open Sans Light</vt:lpstr>
      <vt:lpstr>Open Sans</vt:lpstr>
      <vt:lpstr>Custom Design</vt:lpstr>
      <vt:lpstr>1_Custom Design</vt:lpstr>
      <vt:lpstr>Farm to Table  Design Project    </vt:lpstr>
      <vt:lpstr>Introduction</vt:lpstr>
      <vt:lpstr>Introduction - Why This Matters</vt:lpstr>
      <vt:lpstr>Introduction - Background</vt:lpstr>
      <vt:lpstr>Introduction - The Design Project</vt:lpstr>
      <vt:lpstr>Introduction - The PRECEDE-PROCEED Model</vt:lpstr>
      <vt:lpstr>Methods</vt:lpstr>
      <vt:lpstr>Methods - Data Sources</vt:lpstr>
      <vt:lpstr>Methods - Data Collection </vt:lpstr>
      <vt:lpstr>Methods - Example Questions </vt:lpstr>
      <vt:lpstr>Data Analysis - Phone Interviews </vt:lpstr>
      <vt:lpstr>Data Analysis - Program Outreach </vt:lpstr>
      <vt:lpstr>Data Analysis - Traditional Literature Review</vt:lpstr>
      <vt:lpstr>Methods - Results &amp; Recommendations Process</vt:lpstr>
      <vt:lpstr>Literature Review</vt:lpstr>
      <vt:lpstr>Literature Review</vt:lpstr>
      <vt:lpstr>Literature Review</vt:lpstr>
      <vt:lpstr>Literature Review</vt:lpstr>
      <vt:lpstr>Literature Review</vt:lpstr>
      <vt:lpstr>Literature Review</vt:lpstr>
      <vt:lpstr>Literature Review</vt:lpstr>
      <vt:lpstr>Literature Review</vt:lpstr>
      <vt:lpstr>Family &amp; Parent Interview Results</vt:lpstr>
      <vt:lpstr>Results: Family &amp; Parent Interviews</vt:lpstr>
      <vt:lpstr>Results: Family &amp; Parent Interviews</vt:lpstr>
      <vt:lpstr>Defining Healthy Food</vt:lpstr>
      <vt:lpstr>Defining Healthy Food</vt:lpstr>
      <vt:lpstr>Access to Healthy Food</vt:lpstr>
      <vt:lpstr>Access to Healthy Food</vt:lpstr>
      <vt:lpstr>Farm to Table Knowledge</vt:lpstr>
      <vt:lpstr>Farm to Table Opportunities</vt:lpstr>
      <vt:lpstr>Farm to Table Opportunities</vt:lpstr>
      <vt:lpstr>Farm to Table Opportunities</vt:lpstr>
      <vt:lpstr>Early Care &amp; Education Center Staff Interview Results</vt:lpstr>
      <vt:lpstr>Results: Early Care &amp; Education Center Staff Interviews </vt:lpstr>
      <vt:lpstr>Results: Early Care &amp; Education Staff Interviews</vt:lpstr>
      <vt:lpstr>Barriers to Accessing and Serving Fresh Foods</vt:lpstr>
      <vt:lpstr>PowerPoint Presentation</vt:lpstr>
      <vt:lpstr>Challenges to Participating in the Farm to Table Program</vt:lpstr>
      <vt:lpstr>Activities and Supports Needed from the Farm to Table Program</vt:lpstr>
      <vt:lpstr>Recommendations</vt:lpstr>
      <vt:lpstr>Recommendations </vt:lpstr>
      <vt:lpstr>Center Support: Early Care and Education Centers in Need of Support from Farm to Table Program</vt:lpstr>
      <vt:lpstr>Center Support: Early Care and Education Centers in Need of Support from Farm to Table Program </vt:lpstr>
      <vt:lpstr>Center Support: Early Care and Education Centers in Need of Support from Farm to Table Program </vt:lpstr>
      <vt:lpstr>Parent and Guardian Involvement: Establish Parent and Guardian Involvement</vt:lpstr>
      <vt:lpstr>Recommendations: Program Intentions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 to Table  Design Project    </dc:title>
  <dc:creator>Alanya Cannon</dc:creator>
  <cp:lastModifiedBy> </cp:lastModifiedBy>
  <cp:revision>1</cp:revision>
  <dcterms:created xsi:type="dcterms:W3CDTF">2014-10-14T00:51:43Z</dcterms:created>
  <dcterms:modified xsi:type="dcterms:W3CDTF">2020-03-13T18:58:08Z</dcterms:modified>
</cp:coreProperties>
</file>